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5" r:id="rId3"/>
    <p:sldId id="269" r:id="rId4"/>
    <p:sldId id="268" r:id="rId5"/>
    <p:sldId id="267" r:id="rId6"/>
    <p:sldId id="266" r:id="rId7"/>
    <p:sldId id="265" r:id="rId8"/>
    <p:sldId id="264" r:id="rId9"/>
    <p:sldId id="257" r:id="rId10"/>
    <p:sldId id="272" r:id="rId11"/>
    <p:sldId id="270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3" r:id="rId22"/>
    <p:sldId id="284" r:id="rId23"/>
    <p:sldId id="271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8AD44-69E8-4253-853E-45B47610F9A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B8E50-FA51-41B4-8D6C-4A3347D8F9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99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D669-F591-4590-8920-076D4902F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DE73D-613C-4D0C-8AF4-0D16D9335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D5CC0-62B9-4A0F-AAA4-EEBBB0E2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D48F2-153C-4C9E-B379-D14109F5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6FC7C-729F-4D8B-8562-43E60493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88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32A2-E20C-4AA7-A801-C36FC6E2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D8E2F-09F9-4167-A53F-2B7B96678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18C5F-BB2D-4DED-8E83-607AA899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690B0-8F24-4EFE-A135-A658E6A8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84BA6-4A04-432F-ABA5-4FD20F65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47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B62D8-F4D4-4EC0-BD1D-22667B86A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65D44-C05D-4497-91FE-41B9D05A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1EDF9-D3FB-4769-B0EC-B1673869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95AC-0823-4D94-8E6B-9C007EBB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60903-48A2-43E7-A6EE-B8A8256E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9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FE20-87E2-441F-939F-C2425004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51D5-607E-4E74-93E0-96DD1F7B8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5596-9CAF-41AA-8473-269E9ACC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E2D7-A317-4B36-8F5B-1A389414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B9F06-CE65-4255-B495-C672D79D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5091-E9D3-4A64-8E60-CCC075DA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70B50-8780-4906-89C2-8C72EDED1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DBEA4-45D9-43C4-A16D-756A3AF0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E7D05-064A-4CCD-9B17-29A88A76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17200-82A9-4F5A-A331-BA435A5C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42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88DB-CD70-46DD-899A-EC8212BA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F3D-12F9-4905-BD72-7BC94E14B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2114D-9D70-4A00-951B-C2DD42458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0A9BC-C5F3-402D-A265-C14AC352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130EC-8237-4368-899B-8AE1A71C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D9C56-5082-49F1-A60F-2300F5A7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96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8419-48F7-45C3-9BE3-E2B7810E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26B11-8A8D-429C-9D71-4B8E36128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2ADE5-11FB-43B1-B766-3F56B1D0A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42F88-8568-433B-B57F-043C9CC05E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D29F5-8938-4EFF-94A7-4BD015409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CBB30-76A8-4CD3-8BCC-125121C1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AE5C1-663A-460E-AC9B-79517476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36341-DEA8-4732-9043-147CD5CB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1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7273-CB8D-4276-BA98-72664D50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5AD4D-BE2A-4B7E-86ED-3BCBB6718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3F421-E5E0-4F93-A622-BEEA05B4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735E-A63A-496D-BBAC-EB5452E2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34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3500A-F352-4AD2-90E7-5671231D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F5A54-6CD2-430C-A5E0-F2453154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1EB5C-6403-42D8-9014-9DD4CD8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06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294F-CA18-49B9-85C0-F351BA4B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A71B-FB46-4729-912D-5A08F110B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12042-0CAD-4094-B7D9-553C1353E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0F364-339E-4A54-83BA-A3C0E27D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48D60-34EB-48F5-9188-2CC20647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AC94B-CF66-4280-85B2-65E75221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51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4152-AE79-4183-976E-ADC81205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4E957-E234-4AB1-B11D-66ADEC80B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F0F1B-BDEF-4FA3-BA14-83DBD7648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7B24F-9110-4E38-9EBE-56F71E40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4CCE-77EB-4F3F-AABF-B77C1866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0883E-964F-4C5D-8062-9F66BEA9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4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DD4C4-AC7F-40FD-A652-9FA756BA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9ACE9-0F7A-4439-8A0E-59C267D67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EB115-8059-468E-86A5-386AF5A0E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4D391-EFA3-4F76-B773-AB50EC7F59AD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53DAC-10CB-469F-83E3-6C873BD28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41D4D-8DDE-4FD1-B312-450CD3310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FC3C8-F504-41E3-B94B-F00FC9460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CnFo7qinng?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88F0-26A0-414A-B33A-D1D571D4D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639"/>
            <a:ext cx="9144000" cy="1804609"/>
          </a:xfrm>
        </p:spPr>
        <p:txBody>
          <a:bodyPr/>
          <a:lstStyle/>
          <a:p>
            <a:r>
              <a:rPr lang="en-GB" dirty="0"/>
              <a:t>What do you need to know to save/manage a species?</a:t>
            </a:r>
          </a:p>
        </p:txBody>
      </p:sp>
      <p:pic>
        <p:nvPicPr>
          <p:cNvPr id="5" name="Picture 4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F8B2884-BA5E-45C8-BB73-BD8E10A8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57" y="2187604"/>
            <a:ext cx="6474686" cy="4477410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B51AC651-68BB-46C9-AC4D-FEE7CB087BA5}"/>
              </a:ext>
            </a:extLst>
          </p:cNvPr>
          <p:cNvSpPr/>
          <p:nvPr/>
        </p:nvSpPr>
        <p:spPr>
          <a:xfrm>
            <a:off x="4784687" y="196941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3895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F140-68F4-49B9-9ADF-43E5487E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we like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39377-25A2-4A03-BA8B-9C0E1B9E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Abundance</a:t>
            </a:r>
          </a:p>
          <a:p>
            <a:pPr>
              <a:lnSpc>
                <a:spcPct val="150000"/>
              </a:lnSpc>
            </a:pPr>
            <a:r>
              <a:rPr lang="en-GB" dirty="0"/>
              <a:t>Survival rates (2</a:t>
            </a:r>
            <a:r>
              <a:rPr lang="en-GB" baseline="30000" dirty="0"/>
              <a:t>nd</a:t>
            </a:r>
            <a:r>
              <a:rPr lang="en-GB" dirty="0"/>
              <a:t> week)</a:t>
            </a:r>
          </a:p>
          <a:p>
            <a:pPr>
              <a:lnSpc>
                <a:spcPct val="150000"/>
              </a:lnSpc>
            </a:pPr>
            <a:r>
              <a:rPr lang="en-GB" dirty="0"/>
              <a:t>Causes of mortality (2</a:t>
            </a:r>
            <a:r>
              <a:rPr lang="en-GB" baseline="30000" dirty="0"/>
              <a:t>nd</a:t>
            </a:r>
            <a:r>
              <a:rPr lang="en-GB" dirty="0"/>
              <a:t> week)</a:t>
            </a:r>
          </a:p>
          <a:p>
            <a:pPr>
              <a:lnSpc>
                <a:spcPct val="150000"/>
              </a:lnSpc>
            </a:pPr>
            <a:r>
              <a:rPr lang="en-GB" dirty="0"/>
              <a:t>Species dynamics (3</a:t>
            </a:r>
            <a:r>
              <a:rPr lang="en-GB" baseline="30000" dirty="0"/>
              <a:t>rd</a:t>
            </a:r>
            <a:r>
              <a:rPr lang="en-GB" dirty="0"/>
              <a:t> week)</a:t>
            </a:r>
          </a:p>
          <a:p>
            <a:pPr>
              <a:lnSpc>
                <a:spcPct val="150000"/>
              </a:lnSpc>
            </a:pPr>
            <a:r>
              <a:rPr lang="en-GB" dirty="0"/>
              <a:t>Annual rate of population change (4</a:t>
            </a:r>
            <a:r>
              <a:rPr lang="en-GB" baseline="30000" dirty="0"/>
              <a:t>th</a:t>
            </a:r>
            <a:r>
              <a:rPr lang="en-GB" dirty="0"/>
              <a:t> week)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DD98AD-F586-49CE-B3F4-640C2F7F809D}"/>
              </a:ext>
            </a:extLst>
          </p:cNvPr>
          <p:cNvSpPr/>
          <p:nvPr/>
        </p:nvSpPr>
        <p:spPr>
          <a:xfrm>
            <a:off x="1109709" y="1970843"/>
            <a:ext cx="1793289" cy="47051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C8A92960-DB0B-4365-B379-DA5F126DC169}"/>
              </a:ext>
            </a:extLst>
          </p:cNvPr>
          <p:cNvSpPr/>
          <p:nvPr/>
        </p:nvSpPr>
        <p:spPr>
          <a:xfrm>
            <a:off x="2701719" y="135632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76192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4DD509-7DF5-469E-9C24-B95A9E50E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2" t="20291" r="31094" b="12282"/>
          <a:stretch/>
        </p:blipFill>
        <p:spPr>
          <a:xfrm>
            <a:off x="5078492" y="0"/>
            <a:ext cx="7113508" cy="6457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AFEF6C-104B-456C-8D52-38A143A7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Adaptive management</a:t>
            </a: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982C1B88-2FFE-477C-9250-2AFA039FAB73}"/>
              </a:ext>
            </a:extLst>
          </p:cNvPr>
          <p:cNvSpPr/>
          <p:nvPr/>
        </p:nvSpPr>
        <p:spPr>
          <a:xfrm>
            <a:off x="1141143" y="1009486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7DC7C9-BC19-4EDA-A9D2-C8B8C2834B02}"/>
              </a:ext>
            </a:extLst>
          </p:cNvPr>
          <p:cNvSpPr/>
          <p:nvPr/>
        </p:nvSpPr>
        <p:spPr>
          <a:xfrm>
            <a:off x="5438775" y="161925"/>
            <a:ext cx="1638300" cy="952786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46F948-86D0-4251-AB03-69EC9292FDC6}"/>
              </a:ext>
            </a:extLst>
          </p:cNvPr>
          <p:cNvSpPr/>
          <p:nvPr/>
        </p:nvSpPr>
        <p:spPr>
          <a:xfrm>
            <a:off x="1530618" y="1676986"/>
            <a:ext cx="2003842" cy="1272440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04EC2-B940-4C87-BF8B-D3B570E0C347}"/>
              </a:ext>
            </a:extLst>
          </p:cNvPr>
          <p:cNvGrpSpPr/>
          <p:nvPr/>
        </p:nvGrpSpPr>
        <p:grpSpPr>
          <a:xfrm>
            <a:off x="1753268" y="1888502"/>
            <a:ext cx="2003842" cy="1272440"/>
            <a:chOff x="223220" y="1843644"/>
            <a:chExt cx="2003842" cy="127244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80E7FA-E9D6-474C-8C39-F90A70786472}"/>
                </a:ext>
              </a:extLst>
            </p:cNvPr>
            <p:cNvSpPr/>
            <p:nvPr/>
          </p:nvSpPr>
          <p:spPr>
            <a:xfrm>
              <a:off x="223220" y="1843644"/>
              <a:ext cx="2003842" cy="1272440"/>
            </a:xfrm>
            <a:prstGeom prst="roundRect">
              <a:avLst>
                <a:gd name="adj" fmla="val 10000"/>
              </a:avLst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: Rounded Corners 5">
              <a:extLst>
                <a:ext uri="{FF2B5EF4-FFF2-40B4-BE49-F238E27FC236}">
                  <a16:creationId xmlns:a16="http://schemas.microsoft.com/office/drawing/2014/main" id="{4E013669-42D2-4E3F-ABEE-459D8F854743}"/>
                </a:ext>
              </a:extLst>
            </p:cNvPr>
            <p:cNvSpPr txBox="1"/>
            <p:nvPr/>
          </p:nvSpPr>
          <p:spPr>
            <a:xfrm>
              <a:off x="260488" y="1880912"/>
              <a:ext cx="1929306" cy="11979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Is there a problem?</a:t>
              </a:r>
              <a:endParaRPr lang="en-US" sz="2000" kern="1200" dirty="0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3A54E39-25FF-486C-AF36-EF14AD1B8200}"/>
              </a:ext>
            </a:extLst>
          </p:cNvPr>
          <p:cNvSpPr/>
          <p:nvPr/>
        </p:nvSpPr>
        <p:spPr>
          <a:xfrm>
            <a:off x="1549690" y="3691645"/>
            <a:ext cx="2003842" cy="1272440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1CA4F-E8D7-4BE4-98D9-0F6B51BF4CA5}"/>
              </a:ext>
            </a:extLst>
          </p:cNvPr>
          <p:cNvGrpSpPr/>
          <p:nvPr/>
        </p:nvGrpSpPr>
        <p:grpSpPr>
          <a:xfrm>
            <a:off x="1790536" y="3908574"/>
            <a:ext cx="2003842" cy="1272440"/>
            <a:chOff x="467677" y="1259864"/>
            <a:chExt cx="4209097" cy="267277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4A4EFD7-68C4-4D6D-9A61-5E40C8A66A81}"/>
                </a:ext>
              </a:extLst>
            </p:cNvPr>
            <p:cNvSpPr/>
            <p:nvPr/>
          </p:nvSpPr>
          <p:spPr>
            <a:xfrm>
              <a:off x="467677" y="1259864"/>
              <a:ext cx="4209097" cy="2672776"/>
            </a:xfrm>
            <a:prstGeom prst="roundRect">
              <a:avLst>
                <a:gd name="adj" fmla="val 10000"/>
              </a:avLst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: Rounded Corners 5">
              <a:extLst>
                <a:ext uri="{FF2B5EF4-FFF2-40B4-BE49-F238E27FC236}">
                  <a16:creationId xmlns:a16="http://schemas.microsoft.com/office/drawing/2014/main" id="{73FAA702-C143-427F-B35B-5726AFC8B654}"/>
                </a:ext>
              </a:extLst>
            </p:cNvPr>
            <p:cNvSpPr txBox="1"/>
            <p:nvPr/>
          </p:nvSpPr>
          <p:spPr>
            <a:xfrm>
              <a:off x="545961" y="1338148"/>
              <a:ext cx="4052531" cy="25162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What is the population trend of the species?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03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F140-68F4-49B9-9ADF-43E5487E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estimate population size?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39377-25A2-4A03-BA8B-9C0E1B9E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Essential to detect </a:t>
            </a:r>
            <a:r>
              <a:rPr lang="en-GB" b="1" i="1" dirty="0">
                <a:solidFill>
                  <a:srgbClr val="7030A0"/>
                </a:solidFill>
              </a:rPr>
              <a:t>trends</a:t>
            </a:r>
          </a:p>
          <a:p>
            <a:pPr>
              <a:lnSpc>
                <a:spcPct val="150000"/>
              </a:lnSpc>
            </a:pPr>
            <a:r>
              <a:rPr lang="en-GB" dirty="0"/>
              <a:t>Important for making </a:t>
            </a:r>
            <a:r>
              <a:rPr lang="en-GB" b="1" i="1" dirty="0">
                <a:solidFill>
                  <a:srgbClr val="7030A0"/>
                </a:solidFill>
              </a:rPr>
              <a:t>informed</a:t>
            </a:r>
            <a:r>
              <a:rPr lang="en-GB" dirty="0"/>
              <a:t> management decisions</a:t>
            </a:r>
          </a:p>
          <a:p>
            <a:pPr>
              <a:lnSpc>
                <a:spcPct val="150000"/>
              </a:lnSpc>
            </a:pPr>
            <a:r>
              <a:rPr lang="en-GB" dirty="0"/>
              <a:t>Management goals often expressed in terms of </a:t>
            </a:r>
            <a:r>
              <a:rPr lang="en-GB" b="1" i="1" dirty="0">
                <a:solidFill>
                  <a:srgbClr val="7030A0"/>
                </a:solidFill>
              </a:rPr>
              <a:t>population size</a:t>
            </a:r>
          </a:p>
          <a:p>
            <a:pPr>
              <a:lnSpc>
                <a:spcPct val="150000"/>
              </a:lnSpc>
            </a:pPr>
            <a:r>
              <a:rPr lang="en-GB" dirty="0"/>
              <a:t>The purpose of most formal </a:t>
            </a:r>
            <a:r>
              <a:rPr lang="en-GB" b="1" i="1" dirty="0">
                <a:solidFill>
                  <a:srgbClr val="7030A0"/>
                </a:solidFill>
              </a:rPr>
              <a:t>monitoring</a:t>
            </a: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A9C9F8D5-EFE5-40FB-8BA8-218E86822DE2}"/>
              </a:ext>
            </a:extLst>
          </p:cNvPr>
          <p:cNvSpPr/>
          <p:nvPr/>
        </p:nvSpPr>
        <p:spPr>
          <a:xfrm>
            <a:off x="2802303" y="137461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picture containing grass, mammal, outdoor, standing&#10;&#10;Description automatically generated">
            <a:extLst>
              <a:ext uri="{FF2B5EF4-FFF2-40B4-BE49-F238E27FC236}">
                <a16:creationId xmlns:a16="http://schemas.microsoft.com/office/drawing/2014/main" id="{DB3AD076-4592-4E25-83CE-7098F467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78" y="1479836"/>
            <a:ext cx="5191298" cy="48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172" y="232605"/>
            <a:ext cx="4072128" cy="620688"/>
          </a:xfrm>
        </p:spPr>
        <p:txBody>
          <a:bodyPr>
            <a:normAutofit fontScale="90000"/>
          </a:bodyPr>
          <a:lstStyle/>
          <a:p>
            <a:r>
              <a:rPr lang="en-GB" dirty="0"/>
              <a:t>A menu of options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6532F80-455F-49AC-9730-7F72E9314DE3}"/>
              </a:ext>
            </a:extLst>
          </p:cNvPr>
          <p:cNvSpPr/>
          <p:nvPr/>
        </p:nvSpPr>
        <p:spPr>
          <a:xfrm>
            <a:off x="3453172" y="1441704"/>
            <a:ext cx="3960440" cy="35843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Abundance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assessment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techniques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6D95D93E-0694-4F84-84AF-E71EE5847AE2}"/>
              </a:ext>
            </a:extLst>
          </p:cNvPr>
          <p:cNvSpPr/>
          <p:nvPr/>
        </p:nvSpPr>
        <p:spPr>
          <a:xfrm>
            <a:off x="2953568" y="2187187"/>
            <a:ext cx="2160240" cy="39867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Estimates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4080E93-1EA5-4651-80EC-4AF220393D7A}"/>
              </a:ext>
            </a:extLst>
          </p:cNvPr>
          <p:cNvSpPr/>
          <p:nvPr/>
        </p:nvSpPr>
        <p:spPr>
          <a:xfrm>
            <a:off x="5812536" y="2187187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Indices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1A48BDD-F87A-4E89-A579-73135ADA9EE2}"/>
              </a:ext>
            </a:extLst>
          </p:cNvPr>
          <p:cNvSpPr/>
          <p:nvPr/>
        </p:nvSpPr>
        <p:spPr>
          <a:xfrm>
            <a:off x="1636072" y="2910783"/>
            <a:ext cx="2160240" cy="398679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All individuals seen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0C6157F-03B8-4EB0-89F8-B2F5DF84E4DE}"/>
              </a:ext>
            </a:extLst>
          </p:cNvPr>
          <p:cNvSpPr/>
          <p:nvPr/>
        </p:nvSpPr>
        <p:spPr>
          <a:xfrm>
            <a:off x="4156352" y="2910783"/>
            <a:ext cx="2880320" cy="39867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Some individuals not seen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3D88177-BF1E-419C-95C1-FE097238A92A}"/>
              </a:ext>
            </a:extLst>
          </p:cNvPr>
          <p:cNvSpPr/>
          <p:nvPr/>
        </p:nvSpPr>
        <p:spPr>
          <a:xfrm>
            <a:off x="2140128" y="3630121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Complete Census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5CE9964-9057-4C47-BFA3-A75E20735D1A}"/>
              </a:ext>
            </a:extLst>
          </p:cNvPr>
          <p:cNvSpPr/>
          <p:nvPr/>
        </p:nvSpPr>
        <p:spPr>
          <a:xfrm>
            <a:off x="2140128" y="4332049"/>
            <a:ext cx="2376264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Census on sample plot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661DD9D3-02D1-40CE-A2DB-4F04EAE42EAB}"/>
              </a:ext>
            </a:extLst>
          </p:cNvPr>
          <p:cNvSpPr/>
          <p:nvPr/>
        </p:nvSpPr>
        <p:spPr>
          <a:xfrm>
            <a:off x="6513512" y="3630121"/>
            <a:ext cx="2160240" cy="39867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Capture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C1117292-CC03-4912-9E3A-8CC72D90BC69}"/>
              </a:ext>
            </a:extLst>
          </p:cNvPr>
          <p:cNvSpPr/>
          <p:nvPr/>
        </p:nvSpPr>
        <p:spPr>
          <a:xfrm>
            <a:off x="8992968" y="4342905"/>
            <a:ext cx="2683400" cy="37696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Capture-Mark-Recapture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FB85B66E-6494-45A5-A1CA-D4E95E7CF9BB}"/>
              </a:ext>
            </a:extLst>
          </p:cNvPr>
          <p:cNvSpPr/>
          <p:nvPr/>
        </p:nvSpPr>
        <p:spPr>
          <a:xfrm>
            <a:off x="6513512" y="4321193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Removal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53BE42E4-1B8D-4CF9-A5F4-3C1395895EC6}"/>
              </a:ext>
            </a:extLst>
          </p:cNvPr>
          <p:cNvSpPr/>
          <p:nvPr/>
        </p:nvSpPr>
        <p:spPr>
          <a:xfrm>
            <a:off x="4520202" y="5064757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Transect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D89747C6-E571-44AE-9CC6-728F0E861A93}"/>
              </a:ext>
            </a:extLst>
          </p:cNvPr>
          <p:cNvSpPr/>
          <p:nvPr/>
        </p:nvSpPr>
        <p:spPr>
          <a:xfrm>
            <a:off x="2248140" y="5773750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Sightability</a:t>
            </a:r>
            <a:r>
              <a:rPr lang="en-GB" dirty="0">
                <a:solidFill>
                  <a:schemeClr val="tx1"/>
                </a:solidFill>
              </a:rPr>
              <a:t> models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A5D45AD-2F83-4310-9053-F4659154CFFD}"/>
              </a:ext>
            </a:extLst>
          </p:cNvPr>
          <p:cNvSpPr/>
          <p:nvPr/>
        </p:nvSpPr>
        <p:spPr>
          <a:xfrm>
            <a:off x="4660408" y="5784094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Distance sampling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3D517A44-40CB-4A6C-B618-5AC06C91E669}"/>
              </a:ext>
            </a:extLst>
          </p:cNvPr>
          <p:cNvSpPr/>
          <p:nvPr/>
        </p:nvSpPr>
        <p:spPr>
          <a:xfrm>
            <a:off x="7234156" y="5784094"/>
            <a:ext cx="2160240" cy="72008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Double sampling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Multiple observers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3D519DF-8356-4D75-A3F9-F46E8511776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4540014" y="1293809"/>
            <a:ext cx="387052" cy="139970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1442510-316E-429A-B1CA-DF206312DD2F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969498" y="1264029"/>
            <a:ext cx="387052" cy="145926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47459CF-852D-4DD5-8F8C-88A491E81F8F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3212481" y="2089576"/>
            <a:ext cx="324918" cy="13174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189FF7-C760-4431-BFE1-5905B321AD3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4652641" y="1966912"/>
            <a:ext cx="324918" cy="156282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2FD7610-CA20-435E-AA6D-864566504AC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5400000">
            <a:off x="2168161" y="3281429"/>
            <a:ext cx="519998" cy="576064"/>
          </a:xfrm>
          <a:prstGeom prst="bentConnector4">
            <a:avLst>
              <a:gd name="adj1" fmla="val 30833"/>
              <a:gd name="adj2" fmla="val 1396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B3B5C26-3AFF-4102-9E40-90424E7C1949}"/>
              </a:ext>
            </a:extLst>
          </p:cNvPr>
          <p:cNvCxnSpPr>
            <a:stCxn id="9" idx="2"/>
            <a:endCxn id="12" idx="1"/>
          </p:cNvCxnSpPr>
          <p:nvPr/>
        </p:nvCxnSpPr>
        <p:spPr>
          <a:xfrm rot="5400000">
            <a:off x="1817197" y="3632393"/>
            <a:ext cx="1221926" cy="576064"/>
          </a:xfrm>
          <a:prstGeom prst="bentConnector4">
            <a:avLst>
              <a:gd name="adj1" fmla="val 13157"/>
              <a:gd name="adj2" fmla="val 1396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8A59EF2-6944-4C86-85A7-2BA98AF9475D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6434743" y="2471231"/>
            <a:ext cx="320659" cy="199712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368B816-63F5-4267-BC90-668E4E2C1AD1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5400000">
            <a:off x="7447435" y="4174996"/>
            <a:ext cx="292394" cy="1270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0A39C3A-ED77-42AE-98BB-7EAE6A033B6A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07097" y="2815334"/>
            <a:ext cx="314106" cy="2741036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F694551-4342-4AE9-828A-D43BD79CFF1F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rot="16200000" flipH="1">
            <a:off x="4720770" y="4185204"/>
            <a:ext cx="1755295" cy="381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24F2ABC-092F-4B5A-A1D0-E575005DAE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5400000">
            <a:off x="4309134" y="4482561"/>
            <a:ext cx="310315" cy="227206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2964F13-47DF-4980-B526-411AA9A8F43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16200000" flipH="1">
            <a:off x="5510096" y="5553661"/>
            <a:ext cx="320659" cy="14020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7084775-4400-4F7D-9499-954D7A8AE153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rot="16200000" flipH="1">
            <a:off x="6796970" y="4266787"/>
            <a:ext cx="320659" cy="27139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16499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3EB018-72A8-4A6F-81C1-26E89312B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24" t="34344" r="25203" b="24410"/>
          <a:stretch/>
        </p:blipFill>
        <p:spPr>
          <a:xfrm>
            <a:off x="5960511" y="1498607"/>
            <a:ext cx="1474136" cy="1864860"/>
          </a:xfrm>
          <a:prstGeom prst="rect">
            <a:avLst/>
          </a:prstGeom>
        </p:spPr>
      </p:pic>
      <p:pic>
        <p:nvPicPr>
          <p:cNvPr id="22" name="Picture 21" descr="A picture containing person, person, mammal&#10;&#10;Description automatically generated">
            <a:extLst>
              <a:ext uri="{FF2B5EF4-FFF2-40B4-BE49-F238E27FC236}">
                <a16:creationId xmlns:a16="http://schemas.microsoft.com/office/drawing/2014/main" id="{A1FB2705-43E8-4ADF-8504-B24C8B510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08" y="3934709"/>
            <a:ext cx="3396690" cy="271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07258A-00E8-492E-958F-801A45F8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429"/>
            <a:ext cx="10515600" cy="1325563"/>
          </a:xfrm>
        </p:spPr>
        <p:txBody>
          <a:bodyPr/>
          <a:lstStyle/>
          <a:p>
            <a:r>
              <a:rPr lang="en-GB" dirty="0"/>
              <a:t>Individually marking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29F5-6F11-4E1C-8381-9C0F1821F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1736" cy="28286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/>
              <a:t>Types of marks:</a:t>
            </a:r>
          </a:p>
          <a:p>
            <a:r>
              <a:rPr lang="en-GB"/>
              <a:t>Radio/GPS collars</a:t>
            </a:r>
          </a:p>
          <a:p>
            <a:r>
              <a:rPr lang="en-GB"/>
              <a:t>Legbands</a:t>
            </a:r>
          </a:p>
          <a:p>
            <a:r>
              <a:rPr lang="en-GB"/>
              <a:t>PIT tags</a:t>
            </a:r>
          </a:p>
          <a:p>
            <a:r>
              <a:rPr lang="en-GB"/>
              <a:t>Picric acid</a:t>
            </a:r>
          </a:p>
          <a:p>
            <a:r>
              <a:rPr lang="en-GB"/>
              <a:t>Individual</a:t>
            </a:r>
            <a:endParaRPr lang="en-GB" dirty="0"/>
          </a:p>
        </p:txBody>
      </p:sp>
      <p:pic>
        <p:nvPicPr>
          <p:cNvPr id="9" name="Picture 8" descr="A close up of a goat&#10;&#10;Description automatically generated with low confidence">
            <a:extLst>
              <a:ext uri="{FF2B5EF4-FFF2-40B4-BE49-F238E27FC236}">
                <a16:creationId xmlns:a16="http://schemas.microsoft.com/office/drawing/2014/main" id="{A838D6CD-6A62-46CC-8F98-401008120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/>
          <a:stretch/>
        </p:blipFill>
        <p:spPr>
          <a:xfrm>
            <a:off x="8905461" y="639480"/>
            <a:ext cx="3012909" cy="2723988"/>
          </a:xfrm>
          <a:prstGeom prst="rect">
            <a:avLst/>
          </a:prstGeom>
        </p:spPr>
      </p:pic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D2DCF967-541F-4F5F-85A2-0547601C32EC}"/>
              </a:ext>
            </a:extLst>
          </p:cNvPr>
          <p:cNvSpPr/>
          <p:nvPr/>
        </p:nvSpPr>
        <p:spPr>
          <a:xfrm>
            <a:off x="1850474" y="136994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1" name="Picture 10" descr="A bird perched on a branch&#10;&#10;Description automatically generated">
            <a:extLst>
              <a:ext uri="{FF2B5EF4-FFF2-40B4-BE49-F238E27FC236}">
                <a16:creationId xmlns:a16="http://schemas.microsoft.com/office/drawing/2014/main" id="{AAA3468B-F086-4F6F-A233-A56BE35A2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61" y="3494533"/>
            <a:ext cx="3012909" cy="3157528"/>
          </a:xfrm>
          <a:prstGeom prst="rect">
            <a:avLst/>
          </a:prstGeom>
        </p:spPr>
      </p:pic>
      <p:pic>
        <p:nvPicPr>
          <p:cNvPr id="13" name="Picture 12" descr="A picture containing grass, outdoor, dog, mammal&#10;&#10;Description automatically generated">
            <a:extLst>
              <a:ext uri="{FF2B5EF4-FFF2-40B4-BE49-F238E27FC236}">
                <a16:creationId xmlns:a16="http://schemas.microsoft.com/office/drawing/2014/main" id="{7F136163-4356-4107-B57B-10E7A22F6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6" y="3494533"/>
            <a:ext cx="2765867" cy="3146429"/>
          </a:xfrm>
          <a:prstGeom prst="rect">
            <a:avLst/>
          </a:prstGeom>
        </p:spPr>
      </p:pic>
      <p:pic>
        <p:nvPicPr>
          <p:cNvPr id="19" name="Picture 18" descr="A picture containing toiletry&#10;&#10;Description automatically generated">
            <a:extLst>
              <a:ext uri="{FF2B5EF4-FFF2-40B4-BE49-F238E27FC236}">
                <a16:creationId xmlns:a16="http://schemas.microsoft.com/office/drawing/2014/main" id="{059EECEF-92D6-4931-BEEF-01B1CFD6F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31" y="514382"/>
            <a:ext cx="1713355" cy="30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908F-829B-4614-BD43-06BA87A7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9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Or let nature mark them for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203E9-E0A5-4DF7-A44D-7BC19680A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5" t="15488" r="69625" b="3246"/>
          <a:stretch/>
        </p:blipFill>
        <p:spPr>
          <a:xfrm>
            <a:off x="137160" y="1331976"/>
            <a:ext cx="2139696" cy="5325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3C397-FD80-49A2-BD9C-8419D31EE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5" t="23474" r="17051" b="8140"/>
          <a:stretch/>
        </p:blipFill>
        <p:spPr>
          <a:xfrm>
            <a:off x="2414016" y="1366027"/>
            <a:ext cx="9659908" cy="5325490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1031E3F7-6D7B-4B7D-AB83-A52988E60F65}"/>
              </a:ext>
            </a:extLst>
          </p:cNvPr>
          <p:cNvSpPr/>
          <p:nvPr/>
        </p:nvSpPr>
        <p:spPr>
          <a:xfrm>
            <a:off x="4784687" y="1049716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9304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C681-3AA6-4F54-85E2-CDFA1F53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Traps can be passive (rather than active)</a:t>
            </a:r>
          </a:p>
        </p:txBody>
      </p:sp>
      <p:pic>
        <p:nvPicPr>
          <p:cNvPr id="5" name="Picture 4" descr="A tiger walking in the woods&#10;&#10;Description automatically generated with medium confidence">
            <a:extLst>
              <a:ext uri="{FF2B5EF4-FFF2-40B4-BE49-F238E27FC236}">
                <a16:creationId xmlns:a16="http://schemas.microsoft.com/office/drawing/2014/main" id="{9D75E82E-EFD6-46AA-8477-8AEAC4E7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13" y="1891057"/>
            <a:ext cx="9203635" cy="4601818"/>
          </a:xfrm>
          <a:prstGeom prst="rect">
            <a:avLst/>
          </a:prstGeom>
        </p:spPr>
      </p:pic>
      <p:pic>
        <p:nvPicPr>
          <p:cNvPr id="7" name="Picture 6" descr="A picture containing outdoor, grass, tree, plant&#10;&#10;Description automatically generated">
            <a:extLst>
              <a:ext uri="{FF2B5EF4-FFF2-40B4-BE49-F238E27FC236}">
                <a16:creationId xmlns:a16="http://schemas.microsoft.com/office/drawing/2014/main" id="{61343787-7999-41D6-BEE5-095FA6F4A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r="25747"/>
          <a:stretch/>
        </p:blipFill>
        <p:spPr>
          <a:xfrm>
            <a:off x="582433" y="1891057"/>
            <a:ext cx="2011680" cy="4601818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41DECC65-6081-45A2-988E-C00027FBFA16}"/>
              </a:ext>
            </a:extLst>
          </p:cNvPr>
          <p:cNvSpPr/>
          <p:nvPr/>
        </p:nvSpPr>
        <p:spPr>
          <a:xfrm>
            <a:off x="4784687" y="133318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45334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C681-3AA6-4F54-85E2-CDFA1F53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Traps can be passive (rather than active)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41DECC65-6081-45A2-988E-C00027FBFA16}"/>
              </a:ext>
            </a:extLst>
          </p:cNvPr>
          <p:cNvSpPr/>
          <p:nvPr/>
        </p:nvSpPr>
        <p:spPr>
          <a:xfrm>
            <a:off x="4784687" y="133318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3" name="Online Media 2" title="Bears Dancing To 'Jungle Boogie' | Planet Earth II">
            <a:hlinkClick r:id="" action="ppaction://media"/>
            <a:extLst>
              <a:ext uri="{FF2B5EF4-FFF2-40B4-BE49-F238E27FC236}">
                <a16:creationId xmlns:a16="http://schemas.microsoft.com/office/drawing/2014/main" id="{82D1751A-EF38-432A-806C-E08C6F0B9B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5805" y="1690688"/>
            <a:ext cx="8240389" cy="46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D4E2-4667-4A19-A79F-53D3CBBF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principle of CMR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B06FD-8D08-4234-9446-43EC33ED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68" cy="4351338"/>
          </a:xfrm>
        </p:spPr>
        <p:txBody>
          <a:bodyPr/>
          <a:lstStyle/>
          <a:p>
            <a:r>
              <a:rPr lang="en-GB" dirty="0"/>
              <a:t>Can identify individuals</a:t>
            </a:r>
          </a:p>
          <a:p>
            <a:r>
              <a:rPr lang="en-GB" dirty="0"/>
              <a:t>Subsequent re-sighting of recapture</a:t>
            </a:r>
          </a:p>
          <a:p>
            <a:r>
              <a:rPr lang="en-GB" dirty="0"/>
              <a:t>Invariably, not all individuals </a:t>
            </a:r>
            <a:r>
              <a:rPr lang="en-GB" b="1" i="1" dirty="0">
                <a:solidFill>
                  <a:srgbClr val="7030A0"/>
                </a:solidFill>
              </a:rPr>
              <a:t>who are alive are recorded </a:t>
            </a:r>
            <a:r>
              <a:rPr lang="en-GB" dirty="0"/>
              <a:t>on all occasions</a:t>
            </a:r>
          </a:p>
          <a:p>
            <a:pPr lvl="1"/>
            <a:r>
              <a:rPr lang="en-GB" dirty="0"/>
              <a:t>“Incomplete registration”</a:t>
            </a:r>
          </a:p>
        </p:txBody>
      </p:sp>
      <p:pic>
        <p:nvPicPr>
          <p:cNvPr id="5" name="Picture 4" descr="A picture containing building, outdoor, mammal, house&#10;&#10;Description automatically generated">
            <a:extLst>
              <a:ext uri="{FF2B5EF4-FFF2-40B4-BE49-F238E27FC236}">
                <a16:creationId xmlns:a16="http://schemas.microsoft.com/office/drawing/2014/main" id="{C272BF81-1E08-4640-B166-A07C78793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r="50843"/>
          <a:stretch/>
        </p:blipFill>
        <p:spPr>
          <a:xfrm>
            <a:off x="6182308" y="365125"/>
            <a:ext cx="5834101" cy="6127750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0F194869-A503-47FE-A535-7CAFF6407330}"/>
              </a:ext>
            </a:extLst>
          </p:cNvPr>
          <p:cNvSpPr/>
          <p:nvPr/>
        </p:nvSpPr>
        <p:spPr>
          <a:xfrm>
            <a:off x="1772401" y="140633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7849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a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population?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8" y="2534199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6" y="1520231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17" y="2953817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closed, we assume that there is a short time between surveys, where no reproduction or death occurs and no individuals enter or leave the site</a:t>
            </a:r>
          </a:p>
        </p:txBody>
      </p:sp>
    </p:spTree>
    <p:extLst>
      <p:ext uri="{BB962C8B-B14F-4D97-AF65-F5344CB8AC3E}">
        <p14:creationId xmlns:p14="http://schemas.microsoft.com/office/powerpoint/2010/main" val="34095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E4E6-91D9-4458-A2B2-259FF453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Where in the world is Carmen Santiago?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1359035-C60D-44A5-8E1A-DC329ACC6B8C}"/>
              </a:ext>
            </a:extLst>
          </p:cNvPr>
          <p:cNvSpPr/>
          <p:nvPr/>
        </p:nvSpPr>
        <p:spPr>
          <a:xfrm>
            <a:off x="4297670" y="102362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4A74F-F173-4076-A736-228E0CBFF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2" t="21009" r="43239" b="1973"/>
          <a:stretch/>
        </p:blipFill>
        <p:spPr>
          <a:xfrm>
            <a:off x="4199115" y="1343818"/>
            <a:ext cx="1698765" cy="2224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0A151-65BE-4BEF-AB0B-9DFA22487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4" t="18182" r="24924" b="7047"/>
          <a:stretch/>
        </p:blipFill>
        <p:spPr>
          <a:xfrm>
            <a:off x="5946888" y="1343818"/>
            <a:ext cx="5630401" cy="537089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B87FF4-91F4-4763-88C5-C364C9CA7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0" t="9256" r="8725" b="7302"/>
          <a:stretch/>
        </p:blipFill>
        <p:spPr>
          <a:xfrm>
            <a:off x="658368" y="3639905"/>
            <a:ext cx="5239512" cy="3074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D536C55-685E-475C-84E8-2AC5D8A88C96}"/>
              </a:ext>
            </a:extLst>
          </p:cNvPr>
          <p:cNvSpPr txBox="1"/>
          <p:nvPr/>
        </p:nvSpPr>
        <p:spPr>
          <a:xfrm>
            <a:off x="658368" y="1343818"/>
            <a:ext cx="31821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Far south of Japan,</a:t>
            </a:r>
          </a:p>
          <a:p>
            <a:r>
              <a:rPr lang="en-GB" sz="2800" dirty="0"/>
              <a:t>Ryukyu Island chain,</a:t>
            </a:r>
          </a:p>
          <a:p>
            <a:r>
              <a:rPr lang="en-GB" sz="2800" dirty="0" err="1"/>
              <a:t>Amami</a:t>
            </a:r>
            <a:r>
              <a:rPr lang="en-GB" sz="2800" dirty="0"/>
              <a:t> </a:t>
            </a:r>
            <a:r>
              <a:rPr lang="en-GB" sz="2800" dirty="0" err="1"/>
              <a:t>Oshima</a:t>
            </a:r>
            <a:r>
              <a:rPr lang="en-GB" sz="2800" dirty="0"/>
              <a:t> and </a:t>
            </a:r>
            <a:r>
              <a:rPr lang="en-GB" sz="2800" dirty="0" err="1"/>
              <a:t>Tokunoshima</a:t>
            </a:r>
            <a:r>
              <a:rPr lang="en-GB" sz="2800" dirty="0"/>
              <a:t> islands</a:t>
            </a: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04759D29-311B-4D68-BD64-FCD5789A45B7}"/>
              </a:ext>
            </a:extLst>
          </p:cNvPr>
          <p:cNvSpPr/>
          <p:nvPr/>
        </p:nvSpPr>
        <p:spPr>
          <a:xfrm>
            <a:off x="4248123" y="2947011"/>
            <a:ext cx="239697" cy="425378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342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an </a:t>
            </a:r>
            <a:r>
              <a:rPr lang="en-GB" b="1" i="1" dirty="0">
                <a:solidFill>
                  <a:srgbClr val="7030A0"/>
                </a:solidFill>
              </a:rPr>
              <a:t>open</a:t>
            </a:r>
            <a:r>
              <a:rPr lang="en-GB" dirty="0"/>
              <a:t> population?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02" y="2091671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63779" y="1661724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26" y="3057750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open, we assume that reproduction or death occurs </a:t>
            </a:r>
            <a:br>
              <a:rPr lang="en-GB" sz="2800" dirty="0"/>
            </a:br>
            <a:r>
              <a:rPr lang="en-GB" sz="2800" dirty="0"/>
              <a:t>(more on this next week)</a:t>
            </a:r>
          </a:p>
        </p:txBody>
      </p:sp>
      <p:pic>
        <p:nvPicPr>
          <p:cNvPr id="29" name="Picture 2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EE583D22-6D30-44D8-9BEE-278C201D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14" y="3554086"/>
            <a:ext cx="565599" cy="1029288"/>
          </a:xfrm>
          <a:prstGeom prst="rect">
            <a:avLst/>
          </a:prstGeom>
        </p:spPr>
      </p:pic>
      <p:pic>
        <p:nvPicPr>
          <p:cNvPr id="30" name="Picture 2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361722E9-FB3B-4FC9-B051-3568509C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08" y="1128657"/>
            <a:ext cx="565599" cy="10292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A0EBFD-D6BE-43F6-B186-390E3C125EB1}"/>
              </a:ext>
            </a:extLst>
          </p:cNvPr>
          <p:cNvCxnSpPr>
            <a:cxnSpLocks/>
          </p:cNvCxnSpPr>
          <p:nvPr/>
        </p:nvCxnSpPr>
        <p:spPr>
          <a:xfrm flipV="1">
            <a:off x="4580045" y="3387759"/>
            <a:ext cx="723872" cy="571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50D66-135E-4AAD-891D-5F66BDA75AB7}"/>
              </a:ext>
            </a:extLst>
          </p:cNvPr>
          <p:cNvCxnSpPr>
            <a:cxnSpLocks/>
          </p:cNvCxnSpPr>
          <p:nvPr/>
        </p:nvCxnSpPr>
        <p:spPr>
          <a:xfrm flipV="1">
            <a:off x="6715564" y="1872379"/>
            <a:ext cx="844844" cy="4745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6ED3B30-25DD-4BAF-AC7C-82574EED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78" y="2626050"/>
            <a:ext cx="477998" cy="531183"/>
          </a:xfrm>
          <a:prstGeom prst="rect">
            <a:avLst/>
          </a:prstGeom>
        </p:spPr>
      </p:pic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F7D5EBF-69A2-44E3-A513-2E5C2A5110CD}"/>
              </a:ext>
            </a:extLst>
          </p:cNvPr>
          <p:cNvSpPr/>
          <p:nvPr/>
        </p:nvSpPr>
        <p:spPr>
          <a:xfrm>
            <a:off x="5500862" y="1774346"/>
            <a:ext cx="628516" cy="879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69C44F5-E891-43F7-9A22-BEBFDB31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114" y="1774346"/>
            <a:ext cx="565599" cy="1029288"/>
          </a:xfrm>
          <a:prstGeom prst="rect">
            <a:avLst/>
          </a:prstGeom>
        </p:spPr>
      </p:pic>
      <p:pic>
        <p:nvPicPr>
          <p:cNvPr id="50" name="Picture 4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F511F0B-7548-432A-9644-E755C5A3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150" y="2790843"/>
            <a:ext cx="565599" cy="10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2BCD-5BAC-44D9-BED8-3B2D761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</p:spPr>
        <p:txBody>
          <a:bodyPr/>
          <a:lstStyle/>
          <a:p>
            <a:pPr algn="ctr"/>
            <a:r>
              <a:rPr lang="en-GB" dirty="0"/>
              <a:t>First principles of CMR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56E-DCF6-4DFB-8204-496E267CD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5" y="1343819"/>
            <a:ext cx="6134792" cy="52315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How do we ensure that the population is closed? (I.e., no deaths/births) </a:t>
            </a:r>
          </a:p>
          <a:p>
            <a:pPr lvl="1"/>
            <a:r>
              <a:rPr lang="en-GB" dirty="0"/>
              <a:t>Do your trapping at very short intervals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Some animals are captured on a occasion one (but not all).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All are marked and released.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Some time later, we try and capture some animals again (but not all).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Some of those caught will also have been caught before (but not all).</a:t>
            </a:r>
          </a:p>
          <a:p>
            <a:r>
              <a:rPr lang="en-GB" dirty="0"/>
              <a:t>How do we use this data?</a:t>
            </a:r>
          </a:p>
          <a:p>
            <a:pPr lvl="1"/>
            <a:r>
              <a:rPr lang="en-GB" dirty="0"/>
              <a:t>Estimate population abundance based on</a:t>
            </a:r>
          </a:p>
          <a:p>
            <a:pPr lvl="2"/>
            <a:r>
              <a:rPr lang="en-GB" dirty="0"/>
              <a:t>Number of animals captured on each occasion</a:t>
            </a:r>
          </a:p>
          <a:p>
            <a:pPr lvl="2"/>
            <a:r>
              <a:rPr lang="en-GB" dirty="0"/>
              <a:t>And</a:t>
            </a:r>
          </a:p>
          <a:p>
            <a:pPr lvl="2"/>
            <a:r>
              <a:rPr lang="en-GB" dirty="0"/>
              <a:t>Number of marked individuals recaptured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B672733-8D0F-4230-9A84-7D3F924BD2F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F574B-073E-4561-8892-155120CBA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2" y="1640185"/>
            <a:ext cx="5329405" cy="41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A4D-5ED3-4E61-A577-87B8B529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Wide variety of models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A81B-EC10-40CE-9088-C423A20A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/>
              <a:t>Lincoln-Peterson estimator (2 samples)</a:t>
            </a:r>
          </a:p>
          <a:p>
            <a:pPr lvl="2"/>
            <a:r>
              <a:rPr lang="en-GB" dirty="0"/>
              <a:t>Allows estimation of population size</a:t>
            </a:r>
          </a:p>
          <a:p>
            <a:pPr lvl="2"/>
            <a:r>
              <a:rPr lang="en-GB" dirty="0"/>
              <a:t>But has restrictive model assumptions</a:t>
            </a:r>
          </a:p>
          <a:p>
            <a:pPr lvl="1"/>
            <a:r>
              <a:rPr lang="en-GB" dirty="0"/>
              <a:t>General K-samples models (&gt;2 samples)</a:t>
            </a:r>
          </a:p>
          <a:p>
            <a:pPr lvl="2"/>
            <a:r>
              <a:rPr lang="en-GB" dirty="0"/>
              <a:t>Allows 3 key sources of variation in capture rate to be accounted for:</a:t>
            </a:r>
          </a:p>
          <a:p>
            <a:pPr lvl="3"/>
            <a:r>
              <a:rPr lang="en-GB" dirty="0"/>
              <a:t>Time</a:t>
            </a:r>
          </a:p>
          <a:p>
            <a:pPr lvl="3"/>
            <a:r>
              <a:rPr lang="en-GB" dirty="0"/>
              <a:t>Heterogeneity</a:t>
            </a:r>
          </a:p>
          <a:p>
            <a:pPr lvl="3"/>
            <a:r>
              <a:rPr lang="en-GB" dirty="0"/>
              <a:t>Behaviour</a:t>
            </a:r>
          </a:p>
          <a:p>
            <a:r>
              <a:rPr lang="en-GB" b="1" i="1" dirty="0">
                <a:solidFill>
                  <a:srgbClr val="7030A0"/>
                </a:solidFill>
              </a:rPr>
              <a:t>Open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/>
              <a:t>Used to estimate individual survival rather than population size</a:t>
            </a:r>
          </a:p>
          <a:p>
            <a:pPr lvl="1"/>
            <a:r>
              <a:rPr lang="en-GB" dirty="0"/>
              <a:t>More on this next week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30916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14A7-00CE-41F0-9269-20EAA1B1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Lincoln-Peterson Estimator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D4662DB-A6B6-4BE0-BAC8-8C8C9DB1DDB9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BBB8D4-9E0E-46A6-AE39-BF10EF190415}"/>
                  </a:ext>
                </a:extLst>
              </p:cNvPr>
              <p:cNvSpPr txBox="1"/>
              <p:nvPr/>
            </p:nvSpPr>
            <p:spPr>
              <a:xfrm>
                <a:off x="1794624" y="2565607"/>
                <a:ext cx="2660073" cy="1478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4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acc>
                        </m:den>
                      </m:f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BBB8D4-9E0E-46A6-AE39-BF10EF19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624" y="2565607"/>
                <a:ext cx="2660073" cy="147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9A9E1-7517-4EA9-980D-5BE5D3C49100}"/>
                  </a:ext>
                </a:extLst>
              </p:cNvPr>
              <p:cNvSpPr txBox="1"/>
              <p:nvPr/>
            </p:nvSpPr>
            <p:spPr>
              <a:xfrm>
                <a:off x="1975104" y="4390999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caught on 1</a:t>
                </a:r>
                <a:r>
                  <a:rPr lang="en-GB" sz="2000" baseline="30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day,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caught on 2</a:t>
                </a:r>
                <a:r>
                  <a:rPr lang="en-GB" sz="2000" baseline="30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day,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recaught on 2</a:t>
                </a:r>
                <a:r>
                  <a:rPr lang="en-GB" sz="2000" baseline="30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day,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9A9E1-7517-4EA9-980D-5BE5D3C4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04" y="4390999"/>
                <a:ext cx="10216896" cy="1728807"/>
              </a:xfrm>
              <a:prstGeom prst="rect">
                <a:avLst/>
              </a:prstGeom>
              <a:blipFill>
                <a:blip r:embed="rId3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B1FF1-B2B6-445E-9502-3A163805F6FF}"/>
                  </a:ext>
                </a:extLst>
              </p:cNvPr>
              <p:cNvSpPr txBox="1"/>
              <p:nvPr/>
            </p:nvSpPr>
            <p:spPr>
              <a:xfrm>
                <a:off x="7044432" y="2545173"/>
                <a:ext cx="3431286" cy="1526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B1FF1-B2B6-445E-9502-3A163805F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32" y="2545173"/>
                <a:ext cx="3431286" cy="1526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B770D38-FFB0-414A-A4EC-C550D7D0B886}"/>
              </a:ext>
            </a:extLst>
          </p:cNvPr>
          <p:cNvCxnSpPr>
            <a:cxnSpLocks/>
            <a:stCxn id="8" idx="0"/>
            <a:endCxn id="12" idx="0"/>
          </p:cNvCxnSpPr>
          <p:nvPr/>
        </p:nvCxnSpPr>
        <p:spPr>
          <a:xfrm rot="5400000" flipH="1" flipV="1">
            <a:off x="5932151" y="-262317"/>
            <a:ext cx="20434" cy="5635414"/>
          </a:xfrm>
          <a:prstGeom prst="curvedConnector3">
            <a:avLst>
              <a:gd name="adj1" fmla="val 12187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DB9082-CF35-43C4-866B-BC2324BC9145}"/>
              </a:ext>
            </a:extLst>
          </p:cNvPr>
          <p:cNvSpPr txBox="1"/>
          <p:nvPr/>
        </p:nvSpPr>
        <p:spPr>
          <a:xfrm flipH="1">
            <a:off x="4454697" y="1829248"/>
            <a:ext cx="307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Rearrange equation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1B997E-293C-4E92-9025-9DF955A546AE}"/>
              </a:ext>
            </a:extLst>
          </p:cNvPr>
          <p:cNvSpPr/>
          <p:nvPr/>
        </p:nvSpPr>
        <p:spPr>
          <a:xfrm>
            <a:off x="6961304" y="2804715"/>
            <a:ext cx="828552" cy="877824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41F9F4-9470-4E8A-9EEE-7290D3BDDE3A}"/>
              </a:ext>
            </a:extLst>
          </p:cNvPr>
          <p:cNvSpPr txBox="1"/>
          <p:nvPr/>
        </p:nvSpPr>
        <p:spPr>
          <a:xfrm>
            <a:off x="6793819" y="4141244"/>
            <a:ext cx="116352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Parameter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7C14BF-C777-413D-A149-501F18F6063E}"/>
              </a:ext>
            </a:extLst>
          </p:cNvPr>
          <p:cNvCxnSpPr>
            <a:stCxn id="30" idx="0"/>
            <a:endCxn id="29" idx="4"/>
          </p:cNvCxnSpPr>
          <p:nvPr/>
        </p:nvCxnSpPr>
        <p:spPr>
          <a:xfrm flipH="1" flipV="1">
            <a:off x="7375580" y="3682539"/>
            <a:ext cx="1" cy="4587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0163B6A-EB65-4463-8C2B-FA904118356A}"/>
              </a:ext>
            </a:extLst>
          </p:cNvPr>
          <p:cNvSpPr/>
          <p:nvPr/>
        </p:nvSpPr>
        <p:spPr>
          <a:xfrm>
            <a:off x="8293608" y="2555390"/>
            <a:ext cx="2169105" cy="1560915"/>
          </a:xfrm>
          <a:prstGeom prst="flowChartAlternateProcess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224D9A-EB07-47E3-9D1B-7891EA89314A}"/>
              </a:ext>
            </a:extLst>
          </p:cNvPr>
          <p:cNvSpPr txBox="1"/>
          <p:nvPr/>
        </p:nvSpPr>
        <p:spPr>
          <a:xfrm>
            <a:off x="8602050" y="4483906"/>
            <a:ext cx="1552220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Observed 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372F62-CFE7-443C-AD72-48EB053387C1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9378160" y="4116305"/>
            <a:ext cx="1" cy="3676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2" grpId="0"/>
      <p:bldP spid="29" grpId="0" animBg="1"/>
      <p:bldP spid="30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B49-197F-4726-BD52-F628CC0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DIY population size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233A1EA-13F6-4845-9479-1C4ED34C017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65545" y="1760970"/>
                <a:ext cx="4334164" cy="133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233A1EA-13F6-4845-9479-1C4ED34C017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545" y="1760970"/>
                <a:ext cx="4334164" cy="1339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CF7E47B1-E683-42BA-9087-2D9530459236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34A89-DDE9-46A7-B980-511A2FE41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2" t="28822" r="19243" b="22551"/>
          <a:stretch/>
        </p:blipFill>
        <p:spPr>
          <a:xfrm>
            <a:off x="4821380" y="3665349"/>
            <a:ext cx="7370620" cy="3186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/>
              <p:nvPr/>
            </p:nvSpPr>
            <p:spPr>
              <a:xfrm>
                <a:off x="5263250" y="1463844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50" y="1463844"/>
                <a:ext cx="10216896" cy="1728807"/>
              </a:xfrm>
              <a:prstGeom prst="rect">
                <a:avLst/>
              </a:prstGeom>
              <a:blipFill>
                <a:blip r:embed="rId4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8A7C435-D8E4-42F1-B43A-8E2518EB2DEC}"/>
              </a:ext>
            </a:extLst>
          </p:cNvPr>
          <p:cNvSpPr txBox="1"/>
          <p:nvPr/>
        </p:nvSpPr>
        <p:spPr>
          <a:xfrm>
            <a:off x="0" y="5657671"/>
            <a:ext cx="5182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>
                <a:solidFill>
                  <a:srgbClr val="7030A0"/>
                </a:solidFill>
              </a:rPr>
              <a:t>57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1</a:t>
            </a:r>
            <a:r>
              <a:rPr lang="en-GB" sz="2400" b="1" i="1" baseline="30000" dirty="0">
                <a:solidFill>
                  <a:srgbClr val="7030A0"/>
                </a:solidFill>
              </a:rPr>
              <a:t>st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br>
              <a:rPr lang="en-GB" sz="2400" dirty="0"/>
            </a:br>
            <a:r>
              <a:rPr lang="en-GB" sz="2400" b="1" i="1" dirty="0">
                <a:solidFill>
                  <a:srgbClr val="7030A0"/>
                </a:solidFill>
              </a:rPr>
              <a:t>42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2</a:t>
            </a:r>
            <a:r>
              <a:rPr lang="en-GB" sz="2400" b="1" i="1" baseline="30000" dirty="0">
                <a:solidFill>
                  <a:srgbClr val="7030A0"/>
                </a:solidFill>
              </a:rPr>
              <a:t>nd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endParaRPr lang="en-GB" sz="2400" dirty="0"/>
          </a:p>
          <a:p>
            <a:r>
              <a:rPr lang="en-GB" sz="2400" b="1" i="1" dirty="0">
                <a:solidFill>
                  <a:srgbClr val="7030A0"/>
                </a:solidFill>
              </a:rPr>
              <a:t>21 of 42</a:t>
            </a:r>
            <a:r>
              <a:rPr lang="en-GB" sz="2400" dirty="0"/>
              <a:t> were recaptures</a:t>
            </a:r>
          </a:p>
        </p:txBody>
      </p:sp>
    </p:spTree>
    <p:extLst>
      <p:ext uri="{BB962C8B-B14F-4D97-AF65-F5344CB8AC3E}">
        <p14:creationId xmlns:p14="http://schemas.microsoft.com/office/powerpoint/2010/main" val="400209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B49-197F-4726-BD52-F628CC0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DIY population size estimation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CF7E47B1-E683-42BA-9087-2D9530459236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34A89-DDE9-46A7-B980-511A2FE41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2" t="28822" r="19243" b="22551"/>
          <a:stretch/>
        </p:blipFill>
        <p:spPr>
          <a:xfrm>
            <a:off x="4821380" y="3665349"/>
            <a:ext cx="7370620" cy="3186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/>
              <p:nvPr/>
            </p:nvSpPr>
            <p:spPr>
              <a:xfrm>
                <a:off x="5263250" y="1463844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50" y="1463844"/>
                <a:ext cx="10216896" cy="1728807"/>
              </a:xfrm>
              <a:prstGeom prst="rect">
                <a:avLst/>
              </a:prstGeom>
              <a:blipFill>
                <a:blip r:embed="rId3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A942B-A6EA-490B-BAB9-38591E4A2C0F}"/>
                  </a:ext>
                </a:extLst>
              </p:cNvPr>
              <p:cNvSpPr txBox="1"/>
              <p:nvPr/>
            </p:nvSpPr>
            <p:spPr>
              <a:xfrm>
                <a:off x="-1272309" y="1583107"/>
                <a:ext cx="7781636" cy="1490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4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57∗42</m:t>
                          </m:r>
                        </m:num>
                        <m:den>
                          <m:r>
                            <a:rPr lang="en-GB" sz="4800" i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=114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A942B-A6EA-490B-BAB9-38591E4A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2309" y="1583107"/>
                <a:ext cx="7781636" cy="1490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80455F-2154-43A5-84DA-B5B12AD32C8A}"/>
              </a:ext>
            </a:extLst>
          </p:cNvPr>
          <p:cNvSpPr txBox="1"/>
          <p:nvPr/>
        </p:nvSpPr>
        <p:spPr>
          <a:xfrm>
            <a:off x="0" y="5657671"/>
            <a:ext cx="5182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>
                <a:solidFill>
                  <a:srgbClr val="7030A0"/>
                </a:solidFill>
              </a:rPr>
              <a:t>57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1</a:t>
            </a:r>
            <a:r>
              <a:rPr lang="en-GB" sz="2400" b="1" i="1" baseline="30000" dirty="0">
                <a:solidFill>
                  <a:srgbClr val="7030A0"/>
                </a:solidFill>
              </a:rPr>
              <a:t>st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br>
              <a:rPr lang="en-GB" sz="2400" dirty="0"/>
            </a:br>
            <a:r>
              <a:rPr lang="en-GB" sz="2400" b="1" i="1" dirty="0">
                <a:solidFill>
                  <a:srgbClr val="7030A0"/>
                </a:solidFill>
              </a:rPr>
              <a:t>42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2</a:t>
            </a:r>
            <a:r>
              <a:rPr lang="en-GB" sz="2400" b="1" i="1" baseline="30000" dirty="0">
                <a:solidFill>
                  <a:srgbClr val="7030A0"/>
                </a:solidFill>
              </a:rPr>
              <a:t>nd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endParaRPr lang="en-GB" sz="2400" dirty="0"/>
          </a:p>
          <a:p>
            <a:r>
              <a:rPr lang="en-GB" sz="2400" b="1" i="1" dirty="0">
                <a:solidFill>
                  <a:srgbClr val="7030A0"/>
                </a:solidFill>
              </a:rPr>
              <a:t>21 of 42</a:t>
            </a:r>
            <a:r>
              <a:rPr lang="en-GB" sz="2400" dirty="0"/>
              <a:t> were recaptures</a:t>
            </a:r>
          </a:p>
        </p:txBody>
      </p:sp>
    </p:spTree>
    <p:extLst>
      <p:ext uri="{BB962C8B-B14F-4D97-AF65-F5344CB8AC3E}">
        <p14:creationId xmlns:p14="http://schemas.microsoft.com/office/powerpoint/2010/main" val="13728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3936-ABC8-423B-8717-87F4BEC84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Some issues with Lincoln-Peterson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54ADA-171F-453A-8795-8A3DBE4EC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92605"/>
                <a:ext cx="10515600" cy="20843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What if:</a:t>
                </a:r>
              </a:p>
              <a:p>
                <a:pPr marL="0" indent="0">
                  <a:buNone/>
                </a:pPr>
                <a:r>
                  <a:rPr lang="en-GB" dirty="0"/>
                  <a:t>	You don’t capture any animals on the second occasion?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dirty="0"/>
                  <a:t> = 0)</a:t>
                </a:r>
              </a:p>
              <a:p>
                <a:pPr marL="0" indent="0">
                  <a:buNone/>
                </a:pPr>
                <a:r>
                  <a:rPr lang="en-GB" dirty="0"/>
                  <a:t>	You don’t recapture any marked animals?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dirty="0"/>
                  <a:t> = 0)</a:t>
                </a:r>
              </a:p>
              <a:p>
                <a:pPr marL="0" indent="0">
                  <a:buNone/>
                </a:pPr>
                <a:r>
                  <a:rPr lang="en-GB" dirty="0"/>
                  <a:t>	You capture a small number of animals?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54ADA-171F-453A-8795-8A3DBE4EC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92605"/>
                <a:ext cx="10515600" cy="2084357"/>
              </a:xfrm>
              <a:blipFill>
                <a:blip r:embed="rId2"/>
                <a:stretch>
                  <a:fillRect l="-1217" t="-4678" b="-4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564FCAE-C735-4A1F-A474-958B833B7A97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F57E330-E4E3-4AA2-98FB-35490615B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11588"/>
                <a:ext cx="4334164" cy="1339662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4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4800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F57E330-E4E3-4AA2-98FB-35490615B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1588"/>
                <a:ext cx="4334164" cy="133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FB0214-727B-46EE-A6E4-75A0AB9A21F5}"/>
                  </a:ext>
                </a:extLst>
              </p:cNvPr>
              <p:cNvSpPr txBox="1"/>
              <p:nvPr/>
            </p:nvSpPr>
            <p:spPr>
              <a:xfrm>
                <a:off x="5835905" y="1214462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FB0214-727B-46EE-A6E4-75A0AB9A2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905" y="1214462"/>
                <a:ext cx="10216896" cy="1728807"/>
              </a:xfrm>
              <a:prstGeom prst="rect">
                <a:avLst/>
              </a:prstGeom>
              <a:blipFill>
                <a:blip r:embed="rId4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91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A12C-5473-4077-83BD-10052C71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Chapman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4BC8C-8A56-43FB-9341-100FB0110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309"/>
          </a:xfrm>
        </p:spPr>
        <p:txBody>
          <a:bodyPr/>
          <a:lstStyle/>
          <a:p>
            <a:r>
              <a:rPr lang="en-GB" dirty="0"/>
              <a:t>When sample sizes are small, Lincoln-Peterson is not satisfactory</a:t>
            </a:r>
          </a:p>
          <a:p>
            <a:r>
              <a:rPr lang="en-GB" dirty="0"/>
              <a:t>But we can modify our initial model to account for this: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B1ACE-DF0D-464C-9E74-2E2263DDD02D}"/>
                  </a:ext>
                </a:extLst>
              </p:cNvPr>
              <p:cNvSpPr txBox="1"/>
              <p:nvPr/>
            </p:nvSpPr>
            <p:spPr>
              <a:xfrm>
                <a:off x="3048740" y="3097247"/>
                <a:ext cx="6094520" cy="112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B1ACE-DF0D-464C-9E74-2E2263DDD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3097247"/>
                <a:ext cx="6094520" cy="1129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620855C1-91EC-45E0-9F8A-1B353A07DBAF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AC40E-2BF4-4B78-94E3-9502F9D327A6}"/>
                  </a:ext>
                </a:extLst>
              </p:cNvPr>
              <p:cNvSpPr txBox="1"/>
              <p:nvPr/>
            </p:nvSpPr>
            <p:spPr>
              <a:xfrm>
                <a:off x="3048740" y="4483100"/>
                <a:ext cx="6394924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AC40E-2BF4-4B78-94E3-9502F9D32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4483100"/>
                <a:ext cx="6394924" cy="1728807"/>
              </a:xfrm>
              <a:prstGeom prst="rect">
                <a:avLst/>
              </a:prstGeom>
              <a:blipFill>
                <a:blip r:embed="rId3"/>
                <a:stretch>
                  <a:fillRect l="-953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49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FD16-7255-4C27-8855-5CFC422E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Golden rule </a:t>
            </a:r>
            <a:r>
              <a:rPr lang="en-GB" b="1" i="1" dirty="0">
                <a:solidFill>
                  <a:srgbClr val="7030A0"/>
                </a:solidFill>
              </a:rPr>
              <a:t>of all </a:t>
            </a:r>
            <a:r>
              <a:rPr lang="en-GB" dirty="0"/>
              <a:t>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3795CF-54A3-4C35-9F4E-AD6D11FC45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1068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All estimates must be reported with measures of uncertainty</a:t>
                </a:r>
              </a:p>
              <a:p>
                <a:r>
                  <a:rPr lang="en-GB" dirty="0"/>
                  <a:t>Remember, statistics does not tell you the truth, it only gives you an estimate of the truth (conditional on your model and data)!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 larger SD indicates more uncertainty in the estimate. We can use this to calculate the 95% confidence intervals: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		Upper 95% CI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+ 1.96 * SD</a:t>
                </a:r>
              </a:p>
              <a:p>
                <a:pPr marL="0" indent="0">
                  <a:buNone/>
                </a:pPr>
                <a:r>
                  <a:rPr lang="en-GB" dirty="0"/>
                  <a:t>			Lower 95% CI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- 1.96 * SD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3795CF-54A3-4C35-9F4E-AD6D11FC4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10686"/>
              </a:xfrm>
              <a:blipFill>
                <a:blip r:embed="rId2"/>
                <a:stretch>
                  <a:fillRect l="-928" t="-3303" b="-3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C8086C2-8726-41D9-8E66-6C49B788ADF5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2090CC-B69B-41E6-890E-07ED54AFB724}"/>
                  </a:ext>
                </a:extLst>
              </p:cNvPr>
              <p:cNvSpPr txBox="1"/>
              <p:nvPr/>
            </p:nvSpPr>
            <p:spPr>
              <a:xfrm>
                <a:off x="1216241" y="2947001"/>
                <a:ext cx="8957569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2090CC-B69B-41E6-890E-07ED54AFB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41" y="2947001"/>
                <a:ext cx="8957569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96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B49-197F-4726-BD52-F628CC0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DIY population size estimation using Chapman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CF7E47B1-E683-42BA-9087-2D9530459236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/>
              <p:nvPr/>
            </p:nvSpPr>
            <p:spPr>
              <a:xfrm>
                <a:off x="5743541" y="5116158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41" y="5116158"/>
                <a:ext cx="10216896" cy="1728807"/>
              </a:xfrm>
              <a:prstGeom prst="rect">
                <a:avLst/>
              </a:prstGeom>
              <a:blipFill>
                <a:blip r:embed="rId2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708444-5145-489B-A941-F6AFDEFCDACD}"/>
              </a:ext>
            </a:extLst>
          </p:cNvPr>
          <p:cNvSpPr txBox="1"/>
          <p:nvPr/>
        </p:nvSpPr>
        <p:spPr>
          <a:xfrm>
            <a:off x="0" y="5657671"/>
            <a:ext cx="5182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>
                <a:solidFill>
                  <a:srgbClr val="7030A0"/>
                </a:solidFill>
              </a:rPr>
              <a:t>57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1</a:t>
            </a:r>
            <a:r>
              <a:rPr lang="en-GB" sz="2400" b="1" i="1" baseline="30000" dirty="0">
                <a:solidFill>
                  <a:srgbClr val="7030A0"/>
                </a:solidFill>
              </a:rPr>
              <a:t>st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br>
              <a:rPr lang="en-GB" sz="2400" dirty="0"/>
            </a:br>
            <a:r>
              <a:rPr lang="en-GB" sz="2400" b="1" i="1" dirty="0">
                <a:solidFill>
                  <a:srgbClr val="7030A0"/>
                </a:solidFill>
              </a:rPr>
              <a:t>42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2</a:t>
            </a:r>
            <a:r>
              <a:rPr lang="en-GB" sz="2400" b="1" i="1" baseline="30000" dirty="0">
                <a:solidFill>
                  <a:srgbClr val="7030A0"/>
                </a:solidFill>
              </a:rPr>
              <a:t>nd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endParaRPr lang="en-GB" sz="2400" dirty="0"/>
          </a:p>
          <a:p>
            <a:r>
              <a:rPr lang="en-GB" sz="2400" b="1" i="1" dirty="0">
                <a:solidFill>
                  <a:srgbClr val="7030A0"/>
                </a:solidFill>
              </a:rPr>
              <a:t>21 of 42</a:t>
            </a:r>
            <a:r>
              <a:rPr lang="en-GB" sz="2400" dirty="0"/>
              <a:t> were recaptures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5EDC66-6899-452E-834B-765C0767ABE0}"/>
                  </a:ext>
                </a:extLst>
              </p:cNvPr>
              <p:cNvSpPr txBox="1"/>
              <p:nvPr/>
            </p:nvSpPr>
            <p:spPr>
              <a:xfrm>
                <a:off x="-87081" y="1647347"/>
                <a:ext cx="6094520" cy="112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5EDC66-6899-452E-834B-765C0767A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81" y="1647347"/>
                <a:ext cx="6094520" cy="1129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FD0D3-A9B0-4CC8-9AAE-A46774DBC6B9}"/>
                  </a:ext>
                </a:extLst>
              </p:cNvPr>
              <p:cNvSpPr txBox="1"/>
              <p:nvPr/>
            </p:nvSpPr>
            <p:spPr>
              <a:xfrm>
                <a:off x="-364800" y="3429000"/>
                <a:ext cx="8957569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FD0D3-A9B0-4CC8-9AAE-A46774DB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4800" y="3429000"/>
                <a:ext cx="8957569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C04B7A-0612-452B-AAD0-9549671B5680}"/>
                  </a:ext>
                </a:extLst>
              </p:cNvPr>
              <p:cNvSpPr txBox="1"/>
              <p:nvPr/>
            </p:nvSpPr>
            <p:spPr>
              <a:xfrm>
                <a:off x="7992405" y="1647072"/>
                <a:ext cx="3101569" cy="661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GB" dirty="0"/>
                  <a:t>Lower 95% CI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- 1.96 * SD</a:t>
                </a:r>
              </a:p>
              <a:p>
                <a:pPr marL="0" indent="0">
                  <a:buNone/>
                </a:pPr>
                <a:r>
                  <a:rPr lang="en-GB" dirty="0"/>
                  <a:t>Upper 95% CI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+ 1.96 * SD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C04B7A-0612-452B-AAD0-9549671B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05" y="1647072"/>
                <a:ext cx="3101569" cy="661207"/>
              </a:xfrm>
              <a:prstGeom prst="rect">
                <a:avLst/>
              </a:prstGeom>
              <a:blipFill>
                <a:blip r:embed="rId5"/>
                <a:stretch>
                  <a:fillRect l="-1572" t="-2752" b="-137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22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1" name="Google Shape;241;p28">
            <a:extLst>
              <a:ext uri="{FF2B5EF4-FFF2-40B4-BE49-F238E27FC236}">
                <a16:creationId xmlns:a16="http://schemas.microsoft.com/office/drawing/2014/main" id="{8F121BC3-2285-4017-9504-41099D604D8F}"/>
              </a:ext>
            </a:extLst>
          </p:cNvPr>
          <p:cNvSpPr txBox="1"/>
          <p:nvPr/>
        </p:nvSpPr>
        <p:spPr>
          <a:xfrm>
            <a:off x="-65320" y="4683419"/>
            <a:ext cx="2598709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41B47"/>
                </a:solidFill>
              </a:rPr>
              <a:t>1. Subtropical paradise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Tourist destination with a “focus” on wildlife, so lots of local, national and international tourism.</a:t>
            </a:r>
            <a:endParaRPr dirty="0"/>
          </a:p>
        </p:txBody>
      </p:sp>
      <p:sp>
        <p:nvSpPr>
          <p:cNvPr id="23" name="Google Shape;241;p28">
            <a:extLst>
              <a:ext uri="{FF2B5EF4-FFF2-40B4-BE49-F238E27FC236}">
                <a16:creationId xmlns:a16="http://schemas.microsoft.com/office/drawing/2014/main" id="{1491C966-76E8-42A0-AAA1-361E7BE9377F}"/>
              </a:ext>
            </a:extLst>
          </p:cNvPr>
          <p:cNvSpPr txBox="1"/>
          <p:nvPr/>
        </p:nvSpPr>
        <p:spPr>
          <a:xfrm>
            <a:off x="9159587" y="4702474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2. Tourism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US" dirty="0"/>
              <a:t>Locals and tourists spend time in nature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2D8D2BFF-F277-4ACA-908D-01861339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setting</a:t>
            </a:r>
          </a:p>
        </p:txBody>
      </p:sp>
      <p:sp>
        <p:nvSpPr>
          <p:cNvPr id="31" name="Google Shape;57;p13">
            <a:extLst>
              <a:ext uri="{FF2B5EF4-FFF2-40B4-BE49-F238E27FC236}">
                <a16:creationId xmlns:a16="http://schemas.microsoft.com/office/drawing/2014/main" id="{2825EA97-F6D6-4F86-BBF4-5CEA2F4E0E01}"/>
              </a:ext>
            </a:extLst>
          </p:cNvPr>
          <p:cNvSpPr/>
          <p:nvPr/>
        </p:nvSpPr>
        <p:spPr>
          <a:xfrm>
            <a:off x="923626" y="137461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026674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B49-197F-4726-BD52-F628CC0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DIY population size estimation using Chapman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CF7E47B1-E683-42BA-9087-2D9530459236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/>
              <p:nvPr/>
            </p:nvSpPr>
            <p:spPr>
              <a:xfrm>
                <a:off x="5743541" y="5116158"/>
                <a:ext cx="10216896" cy="1728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br>
                  <a:rPr lang="en-GB" sz="20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animals first marked and released, 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size of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number of marked animals in the second sample,</a:t>
                </a:r>
                <a:b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estimated total population size.</a:t>
                </a:r>
                <a:endParaRPr lang="en-GB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82C13-87E1-4F5B-ADE9-3311AD05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41" y="5116158"/>
                <a:ext cx="10216896" cy="1728807"/>
              </a:xfrm>
              <a:prstGeom prst="rect">
                <a:avLst/>
              </a:prstGeom>
              <a:blipFill>
                <a:blip r:embed="rId2"/>
                <a:stretch>
                  <a:fillRect l="-597" t="-1408" b="-5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708444-5145-489B-A941-F6AFDEFCDACD}"/>
              </a:ext>
            </a:extLst>
          </p:cNvPr>
          <p:cNvSpPr txBox="1"/>
          <p:nvPr/>
        </p:nvSpPr>
        <p:spPr>
          <a:xfrm>
            <a:off x="0" y="5657671"/>
            <a:ext cx="5182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>
                <a:solidFill>
                  <a:srgbClr val="7030A0"/>
                </a:solidFill>
              </a:rPr>
              <a:t>57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1</a:t>
            </a:r>
            <a:r>
              <a:rPr lang="en-GB" sz="2400" b="1" i="1" baseline="30000" dirty="0">
                <a:solidFill>
                  <a:srgbClr val="7030A0"/>
                </a:solidFill>
              </a:rPr>
              <a:t>st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br>
              <a:rPr lang="en-GB" sz="2400" dirty="0"/>
            </a:br>
            <a:r>
              <a:rPr lang="en-GB" sz="2400" b="1" i="1" dirty="0">
                <a:solidFill>
                  <a:srgbClr val="7030A0"/>
                </a:solidFill>
              </a:rPr>
              <a:t>42</a:t>
            </a:r>
            <a:r>
              <a:rPr lang="en-GB" sz="2400" dirty="0"/>
              <a:t> water voles captured on </a:t>
            </a:r>
            <a:r>
              <a:rPr lang="en-GB" sz="2400" b="1" i="1" dirty="0">
                <a:solidFill>
                  <a:srgbClr val="7030A0"/>
                </a:solidFill>
              </a:rPr>
              <a:t>2</a:t>
            </a:r>
            <a:r>
              <a:rPr lang="en-GB" sz="2400" b="1" i="1" baseline="30000" dirty="0">
                <a:solidFill>
                  <a:srgbClr val="7030A0"/>
                </a:solidFill>
              </a:rPr>
              <a:t>nd</a:t>
            </a:r>
            <a:r>
              <a:rPr lang="en-GB" sz="2400" b="1" i="1" dirty="0">
                <a:solidFill>
                  <a:srgbClr val="7030A0"/>
                </a:solidFill>
              </a:rPr>
              <a:t> occasion</a:t>
            </a:r>
            <a:endParaRPr lang="en-GB" sz="2400" dirty="0"/>
          </a:p>
          <a:p>
            <a:r>
              <a:rPr lang="en-GB" sz="2400" b="1" i="1" dirty="0">
                <a:solidFill>
                  <a:srgbClr val="7030A0"/>
                </a:solidFill>
              </a:rPr>
              <a:t>21 of 42</a:t>
            </a:r>
            <a:r>
              <a:rPr lang="en-GB" sz="2400" dirty="0"/>
              <a:t> were recaptures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5EDC66-6899-452E-834B-765C0767ABE0}"/>
                  </a:ext>
                </a:extLst>
              </p:cNvPr>
              <p:cNvSpPr txBox="1"/>
              <p:nvPr/>
            </p:nvSpPr>
            <p:spPr>
              <a:xfrm>
                <a:off x="-87082" y="1647347"/>
                <a:ext cx="6894281" cy="112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3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𝟏𝟏𝟐</m:t>
                      </m:r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5EDC66-6899-452E-834B-765C0767A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82" y="1647347"/>
                <a:ext cx="6894281" cy="1129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FD0D3-A9B0-4CC8-9AAE-A46774DBC6B9}"/>
                  </a:ext>
                </a:extLst>
              </p:cNvPr>
              <p:cNvSpPr txBox="1"/>
              <p:nvPr/>
            </p:nvSpPr>
            <p:spPr>
              <a:xfrm>
                <a:off x="-364800" y="3429000"/>
                <a:ext cx="1009992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800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𝟕𝟒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FD0D3-A9B0-4CC8-9AAE-A46774DB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4800" y="3429000"/>
                <a:ext cx="10099927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0C04B7A-0612-452B-AAD0-9549671B5680}"/>
              </a:ext>
            </a:extLst>
          </p:cNvPr>
          <p:cNvSpPr txBox="1"/>
          <p:nvPr/>
        </p:nvSpPr>
        <p:spPr>
          <a:xfrm>
            <a:off x="7956061" y="1654510"/>
            <a:ext cx="4051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Lower 95% CI = 112 - 1.96 * 12.7 = </a:t>
            </a:r>
            <a:r>
              <a:rPr lang="en-GB" b="1" dirty="0"/>
              <a:t>87</a:t>
            </a:r>
          </a:p>
          <a:p>
            <a:pPr marL="0" indent="0">
              <a:buNone/>
            </a:pPr>
            <a:r>
              <a:rPr lang="en-GB" dirty="0"/>
              <a:t>Upper 95% CI = 112 + 1.96 * 12.7 = </a:t>
            </a:r>
            <a:r>
              <a:rPr lang="en-GB" b="1" dirty="0"/>
              <a:t>137</a:t>
            </a:r>
          </a:p>
        </p:txBody>
      </p:sp>
    </p:spTree>
    <p:extLst>
      <p:ext uri="{BB962C8B-B14F-4D97-AF65-F5344CB8AC3E}">
        <p14:creationId xmlns:p14="http://schemas.microsoft.com/office/powerpoint/2010/main" val="2238974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44ED65-B411-411F-8115-78C81F75C5F0}"/>
              </a:ext>
            </a:extLst>
          </p:cNvPr>
          <p:cNvSpPr/>
          <p:nvPr/>
        </p:nvSpPr>
        <p:spPr>
          <a:xfrm>
            <a:off x="838200" y="4891596"/>
            <a:ext cx="10196744" cy="976544"/>
          </a:xfrm>
          <a:prstGeom prst="roundRect">
            <a:avLst/>
          </a:prstGeom>
          <a:solidFill>
            <a:srgbClr val="9900FF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CC52F-FEFE-42F4-B861-0961AB39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Assumptions of the Lincoln-Peterson/Chapman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7126-77D4-4CD9-96C7-60B3E7648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052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All marks are recorded correctly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Animals do not lose their marks during data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population is closed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Each animal has the same probability of being captured at any time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Animals must mix in the population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Assumption 3 is realised when little time separates capture attempts.</a:t>
            </a:r>
          </a:p>
          <a:p>
            <a:pPr marL="0" indent="0">
              <a:buNone/>
            </a:pPr>
            <a:r>
              <a:rPr lang="en-GB" dirty="0"/>
              <a:t>Assumptions 4 &amp; 5 are usually questionable and lead to biases.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935E99B-D58C-4587-B180-853BD38A6A1D}"/>
              </a:ext>
            </a:extLst>
          </p:cNvPr>
          <p:cNvSpPr/>
          <p:nvPr/>
        </p:nvSpPr>
        <p:spPr>
          <a:xfrm>
            <a:off x="4696127" y="125202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9465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2DE2-6AAF-4855-B203-C95746E4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Variation in capture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F46CC-7EA5-41D3-ACCF-0B2003A66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>
                    <a:solidFill>
                      <a:srgbClr val="7030A0"/>
                    </a:solidFill>
                  </a:rPr>
                  <a:t>Heterogeneity of capture probabilities</a:t>
                </a:r>
              </a:p>
              <a:p>
                <a:pPr lvl="1"/>
                <a:r>
                  <a:rPr lang="en-GB" i="1" dirty="0"/>
                  <a:t>i.e.</a:t>
                </a:r>
                <a:r>
                  <a:rPr lang="en-GB" dirty="0"/>
                  <a:t> some animals are more likely than others to be captured (and likely recaptured) based on sex, age, social status, etc.</a:t>
                </a:r>
              </a:p>
              <a:p>
                <a:pPr lvl="1"/>
                <a:r>
                  <a:rPr lang="en-GB" dirty="0"/>
                  <a:t>Failing to account for this leads to overestimating the recapture rate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) and thus underestimates of total abundance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Trap response effecting capture probabilities</a:t>
                </a:r>
              </a:p>
              <a:p>
                <a:pPr lvl="1"/>
                <a:r>
                  <a:rPr lang="en-GB" dirty="0"/>
                  <a:t>Experience of capture event affects the probability of being recaptured</a:t>
                </a:r>
              </a:p>
              <a:p>
                <a:pPr lvl="2"/>
                <a:r>
                  <a:rPr lang="en-GB" dirty="0"/>
                  <a:t>Trap-shy	Leads to overestimates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Trap-happy	Leads to underestimates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  <a:p>
                <a:r>
                  <a:rPr lang="en-GB" b="1" dirty="0"/>
                  <a:t>We’ll solve these issues in the next lecture.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F46CC-7EA5-41D3-ACCF-0B2003A66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22CBE4E7-20FA-486F-9C7D-2951EF7FA4AA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501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625A-D1D8-45C4-AC7B-F8186C8F8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97F2-0E38-40C0-9286-2D7B8DB0D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crucial piece of info for managing species is to figure out population trend</a:t>
            </a:r>
          </a:p>
          <a:p>
            <a:pPr lvl="1"/>
            <a:r>
              <a:rPr lang="en-GB" dirty="0"/>
              <a:t>Can achieve this by estimating population sizes at different times</a:t>
            </a:r>
          </a:p>
          <a:p>
            <a:r>
              <a:rPr lang="en-GB" dirty="0"/>
              <a:t>“Simple” Lincoln-Peterson estimator was the first solution</a:t>
            </a:r>
          </a:p>
          <a:p>
            <a:pPr lvl="1"/>
            <a:r>
              <a:rPr lang="en-GB" dirty="0"/>
              <a:t>But has problems (no captures or recaptures on 2</a:t>
            </a:r>
            <a:r>
              <a:rPr lang="en-GB" baseline="30000" dirty="0"/>
              <a:t>nd</a:t>
            </a:r>
            <a:r>
              <a:rPr lang="en-GB" dirty="0"/>
              <a:t> occasion)</a:t>
            </a:r>
          </a:p>
          <a:p>
            <a:r>
              <a:rPr lang="en-GB" dirty="0"/>
              <a:t>Chapman estimator improves upon </a:t>
            </a:r>
            <a:r>
              <a:rPr lang="en-GB"/>
              <a:t>Lincoln-Peterson estimator</a:t>
            </a:r>
            <a:endParaRPr lang="en-GB" dirty="0"/>
          </a:p>
          <a:p>
            <a:pPr lvl="1"/>
            <a:r>
              <a:rPr lang="en-GB" dirty="0"/>
              <a:t>But still has issues</a:t>
            </a:r>
          </a:p>
          <a:p>
            <a:r>
              <a:rPr lang="en-GB" dirty="0"/>
              <a:t>Any estimate </a:t>
            </a:r>
            <a:r>
              <a:rPr lang="en-GB" b="1" i="1" dirty="0">
                <a:solidFill>
                  <a:srgbClr val="7030A0"/>
                </a:solidFill>
              </a:rPr>
              <a:t>must</a:t>
            </a:r>
            <a:r>
              <a:rPr lang="en-GB" b="1" i="1" dirty="0"/>
              <a:t> </a:t>
            </a:r>
            <a:r>
              <a:rPr lang="en-GB" dirty="0"/>
              <a:t>be accompanied with measures of uncertainty</a:t>
            </a:r>
          </a:p>
          <a:p>
            <a:pPr lvl="1"/>
            <a:r>
              <a:rPr lang="en-GB" dirty="0"/>
              <a:t>Ideally 95% confidence intervals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0B4F8FE-A4F6-44DB-ACF3-5C0649AC7301}"/>
              </a:ext>
            </a:extLst>
          </p:cNvPr>
          <p:cNvSpPr/>
          <p:nvPr/>
        </p:nvSpPr>
        <p:spPr>
          <a:xfrm>
            <a:off x="4696127" y="96793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52390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2" name="Google Shape;241;p28">
            <a:extLst>
              <a:ext uri="{FF2B5EF4-FFF2-40B4-BE49-F238E27FC236}">
                <a16:creationId xmlns:a16="http://schemas.microsoft.com/office/drawing/2014/main" id="{CB7DA6CF-AABC-4147-AA4E-163A1CB7ECE9}"/>
              </a:ext>
            </a:extLst>
          </p:cNvPr>
          <p:cNvSpPr txBox="1"/>
          <p:nvPr/>
        </p:nvSpPr>
        <p:spPr>
          <a:xfrm>
            <a:off x="7006976" y="2277911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3. Public health risk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300 in 150,00 bitten each year. 0.006% of those bitten die.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4" name="Google Shape;241;p28">
            <a:extLst>
              <a:ext uri="{FF2B5EF4-FFF2-40B4-BE49-F238E27FC236}">
                <a16:creationId xmlns:a16="http://schemas.microsoft.com/office/drawing/2014/main" id="{69971790-7626-4B8D-A7C1-5102C24CE1A6}"/>
              </a:ext>
            </a:extLst>
          </p:cNvPr>
          <p:cNvSpPr txBox="1"/>
          <p:nvPr/>
        </p:nvSpPr>
        <p:spPr>
          <a:xfrm>
            <a:off x="2054507" y="2272028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4. Death prevention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Deaths viewed as unacceptable, so 30 Java mongoose (non-native) released in ‘79 to reduce Habu snake numbers</a:t>
            </a: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1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3" name="Picture 12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8CFB853-871F-44AE-BF5C-510D0B25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4795"/>
          <a:stretch/>
        </p:blipFill>
        <p:spPr>
          <a:xfrm>
            <a:off x="2907178" y="144388"/>
            <a:ext cx="1830405" cy="1884657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5" name="Google Shape;241;p28">
            <a:extLst>
              <a:ext uri="{FF2B5EF4-FFF2-40B4-BE49-F238E27FC236}">
                <a16:creationId xmlns:a16="http://schemas.microsoft.com/office/drawing/2014/main" id="{07BED0C3-CC97-4CA5-B03F-B0A69C0925EC}"/>
              </a:ext>
            </a:extLst>
          </p:cNvPr>
          <p:cNvSpPr txBox="1"/>
          <p:nvPr/>
        </p:nvSpPr>
        <p:spPr>
          <a:xfrm>
            <a:off x="4770140" y="0"/>
            <a:ext cx="2651719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5. Unforeseen consequences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Mongoose also target </a:t>
            </a:r>
            <a:r>
              <a:rPr lang="en-GB" dirty="0" err="1"/>
              <a:t>Amami</a:t>
            </a:r>
            <a:r>
              <a:rPr lang="en-GB" dirty="0"/>
              <a:t> rabbits and reduce population substantially</a:t>
            </a: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EB474A-7CFC-412A-AEE6-6B46FD482092}"/>
              </a:ext>
            </a:extLst>
          </p:cNvPr>
          <p:cNvCxnSpPr>
            <a:stCxn id="9" idx="1"/>
            <a:endCxn id="13" idx="5"/>
          </p:cNvCxnSpPr>
          <p:nvPr/>
        </p:nvCxnSpPr>
        <p:spPr>
          <a:xfrm flipH="1" flipV="1">
            <a:off x="4469526" y="1753043"/>
            <a:ext cx="820337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11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3" name="Picture 12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8CFB853-871F-44AE-BF5C-510D0B25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4795"/>
          <a:stretch/>
        </p:blipFill>
        <p:spPr>
          <a:xfrm>
            <a:off x="2907178" y="144388"/>
            <a:ext cx="1830405" cy="1884657"/>
          </a:xfrm>
          <a:prstGeom prst="ellipse">
            <a:avLst/>
          </a:prstGeom>
        </p:spPr>
      </p:pic>
      <p:pic>
        <p:nvPicPr>
          <p:cNvPr id="17" name="Picture 16" descr="A collage of dogs&#10;&#10;Description automatically generated with low confidence">
            <a:extLst>
              <a:ext uri="{FF2B5EF4-FFF2-40B4-BE49-F238E27FC236}">
                <a16:creationId xmlns:a16="http://schemas.microsoft.com/office/drawing/2014/main" id="{E630EBF3-F02B-424E-AF3D-80880867E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4" y="2185665"/>
            <a:ext cx="1884656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3" name="Google Shape;241;p28">
            <a:extLst>
              <a:ext uri="{FF2B5EF4-FFF2-40B4-BE49-F238E27FC236}">
                <a16:creationId xmlns:a16="http://schemas.microsoft.com/office/drawing/2014/main" id="{1491C966-76E8-42A0-AAA1-361E7BE9377F}"/>
              </a:ext>
            </a:extLst>
          </p:cNvPr>
          <p:cNvSpPr txBox="1"/>
          <p:nvPr/>
        </p:nvSpPr>
        <p:spPr>
          <a:xfrm>
            <a:off x="9159587" y="4702474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2. Tourism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US" dirty="0"/>
              <a:t>Locals and tourists spend time in nature</a:t>
            </a:r>
          </a:p>
        </p:txBody>
      </p:sp>
      <p:sp>
        <p:nvSpPr>
          <p:cNvPr id="26" name="Google Shape;241;p28">
            <a:extLst>
              <a:ext uri="{FF2B5EF4-FFF2-40B4-BE49-F238E27FC236}">
                <a16:creationId xmlns:a16="http://schemas.microsoft.com/office/drawing/2014/main" id="{4D445CB5-677F-4EB6-AC47-729F5432695B}"/>
              </a:ext>
            </a:extLst>
          </p:cNvPr>
          <p:cNvSpPr txBox="1"/>
          <p:nvPr/>
        </p:nvSpPr>
        <p:spPr>
          <a:xfrm>
            <a:off x="-7224" y="0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6. Cultural value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Mongoose </a:t>
            </a:r>
            <a:r>
              <a:rPr lang="en-GB" dirty="0" err="1"/>
              <a:t>Amami</a:t>
            </a:r>
            <a:r>
              <a:rPr lang="en-GB" dirty="0"/>
              <a:t> rabbit is designated as “special national treasure”</a:t>
            </a: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EB474A-7CFC-412A-AEE6-6B46FD482092}"/>
              </a:ext>
            </a:extLst>
          </p:cNvPr>
          <p:cNvCxnSpPr>
            <a:stCxn id="9" idx="1"/>
            <a:endCxn id="13" idx="5"/>
          </p:cNvCxnSpPr>
          <p:nvPr/>
        </p:nvCxnSpPr>
        <p:spPr>
          <a:xfrm flipH="1" flipV="1">
            <a:off x="4469526" y="1753043"/>
            <a:ext cx="820337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ED7580-2436-4BBD-AB45-A50F7A25DAAA}"/>
              </a:ext>
            </a:extLst>
          </p:cNvPr>
          <p:cNvCxnSpPr>
            <a:stCxn id="13" idx="3"/>
            <a:endCxn id="17" idx="7"/>
          </p:cNvCxnSpPr>
          <p:nvPr/>
        </p:nvCxnSpPr>
        <p:spPr>
          <a:xfrm flipH="1">
            <a:off x="1841209" y="1753043"/>
            <a:ext cx="1334026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22F0B8-BEE0-4B47-8EC2-3322D1E9B51C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1841209" y="3794320"/>
            <a:ext cx="692180" cy="14765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3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3" name="Picture 12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8CFB853-871F-44AE-BF5C-510D0B25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4795"/>
          <a:stretch/>
        </p:blipFill>
        <p:spPr>
          <a:xfrm>
            <a:off x="2907178" y="144388"/>
            <a:ext cx="1830405" cy="1884657"/>
          </a:xfrm>
          <a:prstGeom prst="ellipse">
            <a:avLst/>
          </a:prstGeom>
        </p:spPr>
      </p:pic>
      <p:pic>
        <p:nvPicPr>
          <p:cNvPr id="15" name="Picture 1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CE30AA47-1937-4DC0-817C-B97D65099F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r="19111"/>
          <a:stretch/>
        </p:blipFill>
        <p:spPr>
          <a:xfrm>
            <a:off x="7478437" y="144388"/>
            <a:ext cx="1830405" cy="1975282"/>
          </a:xfrm>
          <a:prstGeom prst="ellipse">
            <a:avLst/>
          </a:prstGeom>
        </p:spPr>
      </p:pic>
      <p:pic>
        <p:nvPicPr>
          <p:cNvPr id="17" name="Picture 16" descr="A collage of dogs&#10;&#10;Description automatically generated with low confidence">
            <a:extLst>
              <a:ext uri="{FF2B5EF4-FFF2-40B4-BE49-F238E27FC236}">
                <a16:creationId xmlns:a16="http://schemas.microsoft.com/office/drawing/2014/main" id="{E630EBF3-F02B-424E-AF3D-80880867E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4" y="2185665"/>
            <a:ext cx="1884656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sp>
        <p:nvSpPr>
          <p:cNvPr id="27" name="Google Shape;241;p28">
            <a:extLst>
              <a:ext uri="{FF2B5EF4-FFF2-40B4-BE49-F238E27FC236}">
                <a16:creationId xmlns:a16="http://schemas.microsoft.com/office/drawing/2014/main" id="{ED977636-63CE-4F69-A1D6-E27280160D98}"/>
              </a:ext>
            </a:extLst>
          </p:cNvPr>
          <p:cNvSpPr txBox="1"/>
          <p:nvPr/>
        </p:nvSpPr>
        <p:spPr>
          <a:xfrm>
            <a:off x="9224700" y="-1"/>
            <a:ext cx="2967300" cy="21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>
                <a:solidFill>
                  <a:srgbClr val="741B47"/>
                </a:solidFill>
              </a:rPr>
              <a:t>6. Mongoose busters</a:t>
            </a:r>
            <a:br>
              <a:rPr lang="en-GB" b="1" dirty="0">
                <a:solidFill>
                  <a:srgbClr val="741B47"/>
                </a:solidFill>
              </a:rPr>
            </a:br>
            <a:r>
              <a:rPr lang="en-GB" dirty="0"/>
              <a:t>In 2005 management team called “Mongoose Busters” begins mongoose control to save </a:t>
            </a:r>
            <a:r>
              <a:rPr lang="en-GB" dirty="0" err="1"/>
              <a:t>Amami</a:t>
            </a:r>
            <a:r>
              <a:rPr lang="en-GB" dirty="0"/>
              <a:t> rabbit. May have achieved eradication as of this year.</a:t>
            </a:r>
            <a:endParaRPr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EB474A-7CFC-412A-AEE6-6B46FD482092}"/>
              </a:ext>
            </a:extLst>
          </p:cNvPr>
          <p:cNvCxnSpPr>
            <a:stCxn id="9" idx="1"/>
            <a:endCxn id="13" idx="5"/>
          </p:cNvCxnSpPr>
          <p:nvPr/>
        </p:nvCxnSpPr>
        <p:spPr>
          <a:xfrm flipH="1" flipV="1">
            <a:off x="4469526" y="1753043"/>
            <a:ext cx="820337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ED7580-2436-4BBD-AB45-A50F7A25DAAA}"/>
              </a:ext>
            </a:extLst>
          </p:cNvPr>
          <p:cNvCxnSpPr>
            <a:stCxn id="13" idx="3"/>
            <a:endCxn id="17" idx="7"/>
          </p:cNvCxnSpPr>
          <p:nvPr/>
        </p:nvCxnSpPr>
        <p:spPr>
          <a:xfrm flipH="1">
            <a:off x="1841209" y="1753043"/>
            <a:ext cx="1334026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22F0B8-BEE0-4B47-8EC2-3322D1E9B51C}"/>
              </a:ext>
            </a:extLst>
          </p:cNvPr>
          <p:cNvCxnSpPr>
            <a:stCxn id="17" idx="5"/>
            <a:endCxn id="19" idx="1"/>
          </p:cNvCxnSpPr>
          <p:nvPr/>
        </p:nvCxnSpPr>
        <p:spPr>
          <a:xfrm>
            <a:off x="1841209" y="3794320"/>
            <a:ext cx="692180" cy="14765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AFB183B-4270-4F03-A019-78678E3174B3}"/>
              </a:ext>
            </a:extLst>
          </p:cNvPr>
          <p:cNvCxnSpPr>
            <a:stCxn id="19" idx="0"/>
          </p:cNvCxnSpPr>
          <p:nvPr/>
        </p:nvCxnSpPr>
        <p:spPr>
          <a:xfrm rot="5400000" flipH="1" flipV="1">
            <a:off x="4081815" y="930856"/>
            <a:ext cx="3262423" cy="3530822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99C80D-9F66-4211-9C0A-94D5F9EDE8C0}"/>
              </a:ext>
            </a:extLst>
          </p:cNvPr>
          <p:cNvCxnSpPr>
            <a:stCxn id="15" idx="3"/>
            <a:endCxn id="9" idx="7"/>
          </p:cNvCxnSpPr>
          <p:nvPr/>
        </p:nvCxnSpPr>
        <p:spPr>
          <a:xfrm flipH="1">
            <a:off x="6584155" y="1830397"/>
            <a:ext cx="1162339" cy="63126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0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forest&#10;&#10;Description automatically generated with low confidence">
            <a:extLst>
              <a:ext uri="{FF2B5EF4-FFF2-40B4-BE49-F238E27FC236}">
                <a16:creationId xmlns:a16="http://schemas.microsoft.com/office/drawing/2014/main" id="{1AF72AD1-6E5B-4B8C-BB1F-1775C268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r="41355"/>
          <a:stretch/>
        </p:blipFill>
        <p:spPr>
          <a:xfrm>
            <a:off x="7329182" y="4329566"/>
            <a:ext cx="1830405" cy="1884656"/>
          </a:xfrm>
          <a:prstGeom prst="ellipse">
            <a:avLst/>
          </a:prstGeom>
        </p:spPr>
      </p:pic>
      <p:pic>
        <p:nvPicPr>
          <p:cNvPr id="7" name="Picture 6" descr="A picture containing reptile, snake, outdoor&#10;&#10;Description automatically generated">
            <a:extLst>
              <a:ext uri="{FF2B5EF4-FFF2-40B4-BE49-F238E27FC236}">
                <a16:creationId xmlns:a16="http://schemas.microsoft.com/office/drawing/2014/main" id="{68BDA490-580C-4BEC-82CE-3BCCA6C2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42" y="2185665"/>
            <a:ext cx="1830404" cy="1884656"/>
          </a:xfrm>
          <a:prstGeom prst="ellipse">
            <a:avLst/>
          </a:prstGeom>
        </p:spPr>
      </p:pic>
      <p:pic>
        <p:nvPicPr>
          <p:cNvPr id="9" name="Picture 8" descr="A picture containing ground, outdoor, mammal, mongoose&#10;&#10;Description automatically generated">
            <a:extLst>
              <a:ext uri="{FF2B5EF4-FFF2-40B4-BE49-F238E27FC236}">
                <a16:creationId xmlns:a16="http://schemas.microsoft.com/office/drawing/2014/main" id="{75993D66-129F-4E03-84A3-B4BC8E86F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r="17463"/>
          <a:stretch/>
        </p:blipFill>
        <p:spPr>
          <a:xfrm>
            <a:off x="5021807" y="2185665"/>
            <a:ext cx="1830404" cy="1884656"/>
          </a:xfrm>
          <a:prstGeom prst="ellipse">
            <a:avLst/>
          </a:prstGeom>
        </p:spPr>
      </p:pic>
      <p:pic>
        <p:nvPicPr>
          <p:cNvPr id="13" name="Picture 12" descr="A picture containing tree, outdoor, mammal, plant&#10;&#10;Description automatically generated">
            <a:extLst>
              <a:ext uri="{FF2B5EF4-FFF2-40B4-BE49-F238E27FC236}">
                <a16:creationId xmlns:a16="http://schemas.microsoft.com/office/drawing/2014/main" id="{28CFB853-871F-44AE-BF5C-510D0B25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4795"/>
          <a:stretch/>
        </p:blipFill>
        <p:spPr>
          <a:xfrm>
            <a:off x="2907178" y="144388"/>
            <a:ext cx="1830405" cy="1884657"/>
          </a:xfrm>
          <a:prstGeom prst="ellipse">
            <a:avLst/>
          </a:prstGeom>
        </p:spPr>
      </p:pic>
      <p:pic>
        <p:nvPicPr>
          <p:cNvPr id="15" name="Picture 1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CE30AA47-1937-4DC0-817C-B97D65099F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r="19111"/>
          <a:stretch/>
        </p:blipFill>
        <p:spPr>
          <a:xfrm>
            <a:off x="7478437" y="144388"/>
            <a:ext cx="1830405" cy="1975282"/>
          </a:xfrm>
          <a:prstGeom prst="ellipse">
            <a:avLst/>
          </a:prstGeom>
        </p:spPr>
      </p:pic>
      <p:pic>
        <p:nvPicPr>
          <p:cNvPr id="17" name="Picture 16" descr="A collage of dogs&#10;&#10;Description automatically generated with low confidence">
            <a:extLst>
              <a:ext uri="{FF2B5EF4-FFF2-40B4-BE49-F238E27FC236}">
                <a16:creationId xmlns:a16="http://schemas.microsoft.com/office/drawing/2014/main" id="{E630EBF3-F02B-424E-AF3D-80880867E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4" y="2185665"/>
            <a:ext cx="1884656" cy="1884656"/>
          </a:xfrm>
          <a:prstGeom prst="ellipse">
            <a:avLst/>
          </a:prstGeom>
        </p:spPr>
      </p:pic>
      <p:pic>
        <p:nvPicPr>
          <p:cNvPr id="19" name="Picture 18" descr="A picture containing tree, water, outdoor, sky&#10;&#10;Description automatically generated">
            <a:extLst>
              <a:ext uri="{FF2B5EF4-FFF2-40B4-BE49-F238E27FC236}">
                <a16:creationId xmlns:a16="http://schemas.microsoft.com/office/drawing/2014/main" id="{49FDBA9A-D7F5-449D-A50A-C80F62A30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9" y="4327478"/>
            <a:ext cx="2828452" cy="1886744"/>
          </a:xfrm>
          <a:prstGeom prst="round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B44415-8604-4816-9660-58CE94BA769C}"/>
              </a:ext>
            </a:extLst>
          </p:cNvPr>
          <p:cNvCxnSpPr/>
          <p:nvPr/>
        </p:nvCxnSpPr>
        <p:spPr>
          <a:xfrm flipH="1">
            <a:off x="5361841" y="5269806"/>
            <a:ext cx="1967341" cy="10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6D740-F242-4CAE-8B5E-A94E01364D26}"/>
              </a:ext>
            </a:extLst>
          </p:cNvPr>
          <p:cNvCxnSpPr>
            <a:stCxn id="7" idx="3"/>
            <a:endCxn id="5" idx="7"/>
          </p:cNvCxnSpPr>
          <p:nvPr/>
        </p:nvCxnSpPr>
        <p:spPr>
          <a:xfrm flipH="1">
            <a:off x="8891530" y="3794320"/>
            <a:ext cx="1505568" cy="811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CF16C-4959-492E-89A8-74E898DADEEC}"/>
              </a:ext>
            </a:extLst>
          </p:cNvPr>
          <p:cNvCxnSpPr>
            <a:cxnSpLocks/>
            <a:stCxn id="19" idx="0"/>
            <a:endCxn id="9" idx="3"/>
          </p:cNvCxnSpPr>
          <p:nvPr/>
        </p:nvCxnSpPr>
        <p:spPr>
          <a:xfrm flipV="1">
            <a:off x="3947615" y="3794320"/>
            <a:ext cx="1342248" cy="5331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8DD67-9198-4D84-BD37-5548222A509E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6852211" y="3127993"/>
            <a:ext cx="3276831" cy="0"/>
          </a:xfrm>
          <a:prstGeom prst="straightConnector1">
            <a:avLst/>
          </a:prstGeom>
          <a:ln w="381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EB474A-7CFC-412A-AEE6-6B46FD482092}"/>
              </a:ext>
            </a:extLst>
          </p:cNvPr>
          <p:cNvCxnSpPr>
            <a:stCxn id="9" idx="1"/>
            <a:endCxn id="13" idx="5"/>
          </p:cNvCxnSpPr>
          <p:nvPr/>
        </p:nvCxnSpPr>
        <p:spPr>
          <a:xfrm flipH="1" flipV="1">
            <a:off x="4469526" y="1753043"/>
            <a:ext cx="820337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ED7580-2436-4BBD-AB45-A50F7A25DAAA}"/>
              </a:ext>
            </a:extLst>
          </p:cNvPr>
          <p:cNvCxnSpPr>
            <a:stCxn id="13" idx="3"/>
            <a:endCxn id="17" idx="7"/>
          </p:cNvCxnSpPr>
          <p:nvPr/>
        </p:nvCxnSpPr>
        <p:spPr>
          <a:xfrm flipH="1">
            <a:off x="1841209" y="1753043"/>
            <a:ext cx="1334026" cy="7086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22F0B8-BEE0-4B47-8EC2-3322D1E9B51C}"/>
              </a:ext>
            </a:extLst>
          </p:cNvPr>
          <p:cNvCxnSpPr>
            <a:stCxn id="17" idx="5"/>
            <a:endCxn id="19" idx="1"/>
          </p:cNvCxnSpPr>
          <p:nvPr/>
        </p:nvCxnSpPr>
        <p:spPr>
          <a:xfrm>
            <a:off x="1841209" y="3794320"/>
            <a:ext cx="692180" cy="14765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AFB183B-4270-4F03-A019-78678E3174B3}"/>
              </a:ext>
            </a:extLst>
          </p:cNvPr>
          <p:cNvCxnSpPr>
            <a:stCxn id="19" idx="0"/>
          </p:cNvCxnSpPr>
          <p:nvPr/>
        </p:nvCxnSpPr>
        <p:spPr>
          <a:xfrm rot="5400000" flipH="1" flipV="1">
            <a:off x="4081815" y="930856"/>
            <a:ext cx="3262423" cy="3530822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99C80D-9F66-4211-9C0A-94D5F9EDE8C0}"/>
              </a:ext>
            </a:extLst>
          </p:cNvPr>
          <p:cNvCxnSpPr>
            <a:stCxn id="15" idx="3"/>
            <a:endCxn id="9" idx="7"/>
          </p:cNvCxnSpPr>
          <p:nvPr/>
        </p:nvCxnSpPr>
        <p:spPr>
          <a:xfrm flipH="1">
            <a:off x="6584155" y="1830397"/>
            <a:ext cx="1162339" cy="63126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1EFC0A-46E8-4580-83EA-A4AE980CCCF0}"/>
              </a:ext>
            </a:extLst>
          </p:cNvPr>
          <p:cNvSpPr txBox="1"/>
          <p:nvPr/>
        </p:nvSpPr>
        <p:spPr>
          <a:xfrm>
            <a:off x="890278" y="2753752"/>
            <a:ext cx="10585334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What is the first piece of information you require?</a:t>
            </a:r>
          </a:p>
        </p:txBody>
      </p:sp>
    </p:spTree>
    <p:extLst>
      <p:ext uri="{BB962C8B-B14F-4D97-AF65-F5344CB8AC3E}">
        <p14:creationId xmlns:p14="http://schemas.microsoft.com/office/powerpoint/2010/main" val="99879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1549</Words>
  <Application>Microsoft Office PowerPoint</Application>
  <PresentationFormat>Widescreen</PresentationFormat>
  <Paragraphs>178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What do you need to know to save/manage a species?</vt:lpstr>
      <vt:lpstr>Where in the world is Carmen Santiago?</vt:lpstr>
      <vt:lpstr>The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would we like to know?</vt:lpstr>
      <vt:lpstr>Adaptive management</vt:lpstr>
      <vt:lpstr>Why estimate population size?</vt:lpstr>
      <vt:lpstr>A menu of options</vt:lpstr>
      <vt:lpstr>Individually marking animals</vt:lpstr>
      <vt:lpstr>Or let nature mark them for you</vt:lpstr>
      <vt:lpstr>Traps can be passive (rather than active)</vt:lpstr>
      <vt:lpstr>Traps can be passive (rather than active)</vt:lpstr>
      <vt:lpstr>Basic principle of CMR</vt:lpstr>
      <vt:lpstr>What is a closed population?</vt:lpstr>
      <vt:lpstr>What is an open population?</vt:lpstr>
      <vt:lpstr>First principles of CMR</vt:lpstr>
      <vt:lpstr>Wide variety of models available</vt:lpstr>
      <vt:lpstr>Lincoln-Peterson Estimator</vt:lpstr>
      <vt:lpstr>DIY population size estimation</vt:lpstr>
      <vt:lpstr>DIY population size estimation</vt:lpstr>
      <vt:lpstr>Some issues with Lincoln-Peterson</vt:lpstr>
      <vt:lpstr>Chapman Estimator</vt:lpstr>
      <vt:lpstr>Golden rule of all statistics</vt:lpstr>
      <vt:lpstr>DIY population size estimation using Chapman</vt:lpstr>
      <vt:lpstr>DIY population size estimation using Chapman</vt:lpstr>
      <vt:lpstr>Assumptions of the Lincoln-Peterson/Chapman models</vt:lpstr>
      <vt:lpstr>Variation in capture probabilities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you need to know to save/manage a species?</dc:title>
  <dc:creator>Deon Roos</dc:creator>
  <cp:lastModifiedBy>ROOS, DEON (PGR)</cp:lastModifiedBy>
  <cp:revision>36</cp:revision>
  <dcterms:created xsi:type="dcterms:W3CDTF">2020-12-30T09:52:23Z</dcterms:created>
  <dcterms:modified xsi:type="dcterms:W3CDTF">2021-11-24T16:00:24Z</dcterms:modified>
</cp:coreProperties>
</file>